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8.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89" r:id="rId3"/>
    <p:sldId id="298" r:id="rId4"/>
    <p:sldId id="275" r:id="rId5"/>
    <p:sldId id="299" r:id="rId6"/>
    <p:sldId id="300" r:id="rId7"/>
    <p:sldId id="301" r:id="rId8"/>
    <p:sldId id="303" r:id="rId9"/>
    <p:sldId id="304" r:id="rId10"/>
    <p:sldId id="305" r:id="rId11"/>
    <p:sldId id="306" r:id="rId12"/>
    <p:sldId id="307" r:id="rId13"/>
    <p:sldId id="302" r:id="rId14"/>
    <p:sldId id="308" r:id="rId15"/>
    <p:sldId id="309" r:id="rId16"/>
    <p:sldId id="310" r:id="rId17"/>
    <p:sldId id="311" r:id="rId18"/>
    <p:sldId id="297"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C0DFE9"/>
    <a:srgbClr val="152E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73" autoAdjust="0"/>
    <p:restoredTop sz="94687"/>
  </p:normalViewPr>
  <p:slideViewPr>
    <p:cSldViewPr snapToGrid="0">
      <p:cViewPr varScale="1">
        <p:scale>
          <a:sx n="62" d="100"/>
          <a:sy n="62" d="100"/>
        </p:scale>
        <p:origin x="904" y="5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DB42B3-7F59-4B74-9EA9-DB456C57A928}" type="doc">
      <dgm:prSet loTypeId="urn:microsoft.com/office/officeart/2008/layout/VerticalCurvedList" loCatId="list" qsTypeId="urn:microsoft.com/office/officeart/2005/8/quickstyle/simple5" qsCatId="simple" csTypeId="urn:microsoft.com/office/officeart/2005/8/colors/accent1_2" csCatId="accent1" phldr="1"/>
      <dgm:spPr/>
      <dgm:t>
        <a:bodyPr/>
        <a:lstStyle/>
        <a:p>
          <a:endParaRPr lang="zh-CN" altLang="en-US"/>
        </a:p>
      </dgm:t>
    </dgm:pt>
    <dgm:pt modelId="{52F03235-D0FF-41FA-BF78-FD2D05F220D2}">
      <dgm:prSet phldrT="[文本]" custT="1"/>
      <dgm:spPr/>
      <dgm:t>
        <a:bodyPr/>
        <a:lstStyle/>
        <a:p>
          <a:r>
            <a:rPr lang="zh-CN" altLang="en-US" sz="1400" dirty="0"/>
            <a:t>美国，全球定位系统；三个信号（</a:t>
          </a:r>
          <a:r>
            <a:rPr lang="en-US" altLang="en-US" sz="1400" dirty="0"/>
            <a:t>L1 C/A</a:t>
          </a:r>
          <a:r>
            <a:rPr lang="zh-CN" altLang="en-US" sz="1400" dirty="0"/>
            <a:t>，</a:t>
          </a:r>
          <a:r>
            <a:rPr lang="en-US" altLang="en-US" sz="1400" dirty="0"/>
            <a:t>L2C, L5</a:t>
          </a:r>
          <a:r>
            <a:rPr lang="zh-CN" altLang="en-US" sz="1400" dirty="0"/>
            <a:t>）；载波相位与差分处理技术</a:t>
          </a:r>
        </a:p>
      </dgm:t>
    </dgm:pt>
    <dgm:pt modelId="{9DC3E2F2-6063-4371-9C77-B36338A2C2A6}" type="parTrans" cxnId="{A927F587-C6D7-4C3D-BC04-11C16B7D5665}">
      <dgm:prSet/>
      <dgm:spPr/>
      <dgm:t>
        <a:bodyPr/>
        <a:lstStyle/>
        <a:p>
          <a:endParaRPr lang="zh-CN" altLang="en-US"/>
        </a:p>
      </dgm:t>
    </dgm:pt>
    <dgm:pt modelId="{3EA661DD-A18A-4EBC-B052-EED34609BFDC}" type="sibTrans" cxnId="{A927F587-C6D7-4C3D-BC04-11C16B7D5665}">
      <dgm:prSet/>
      <dgm:spPr/>
      <dgm:t>
        <a:bodyPr/>
        <a:lstStyle/>
        <a:p>
          <a:endParaRPr lang="zh-CN" altLang="en-US"/>
        </a:p>
      </dgm:t>
    </dgm:pt>
    <dgm:pt modelId="{5C382FF8-1A40-410B-8130-2FE8ACC98A4E}">
      <dgm:prSet phldrT="[文本]" custT="1"/>
      <dgm:spPr/>
      <dgm:t>
        <a:bodyPr/>
        <a:lstStyle/>
        <a:p>
          <a:r>
            <a:rPr lang="zh-CN" altLang="en-US" sz="1400" dirty="0"/>
            <a:t>俄罗斯，全球导航卫星系统；频分多址技术（</a:t>
          </a:r>
          <a:r>
            <a:rPr lang="en-US" altLang="en-US" sz="1400" dirty="0"/>
            <a:t>FD-MA</a:t>
          </a:r>
          <a:r>
            <a:rPr lang="zh-CN" altLang="en-US" sz="1400" dirty="0"/>
            <a:t>）；</a:t>
          </a:r>
          <a:r>
            <a:rPr lang="en-US" altLang="en-US" sz="1400" dirty="0"/>
            <a:t>GPS/GLONASS</a:t>
          </a:r>
          <a:r>
            <a:rPr lang="zh-CN" altLang="en-US" sz="1400" dirty="0"/>
            <a:t>兼容</a:t>
          </a:r>
        </a:p>
      </dgm:t>
    </dgm:pt>
    <dgm:pt modelId="{8767AA77-DC10-446D-A047-93F8686E38C6}" type="parTrans" cxnId="{86F76E3D-BBBB-45E1-8A52-CA64603E2B16}">
      <dgm:prSet/>
      <dgm:spPr/>
      <dgm:t>
        <a:bodyPr/>
        <a:lstStyle/>
        <a:p>
          <a:endParaRPr lang="zh-CN" altLang="en-US"/>
        </a:p>
      </dgm:t>
    </dgm:pt>
    <dgm:pt modelId="{947C9395-F6AC-43DB-A3A9-FE9F8BCD8F09}" type="sibTrans" cxnId="{86F76E3D-BBBB-45E1-8A52-CA64603E2B16}">
      <dgm:prSet/>
      <dgm:spPr/>
      <dgm:t>
        <a:bodyPr/>
        <a:lstStyle/>
        <a:p>
          <a:endParaRPr lang="zh-CN" altLang="en-US"/>
        </a:p>
      </dgm:t>
    </dgm:pt>
    <dgm:pt modelId="{7B49DC7B-3903-42DB-964B-7743F2723C56}">
      <dgm:prSet phldrT="[文本]" custT="1"/>
      <dgm:spPr/>
      <dgm:t>
        <a:bodyPr/>
        <a:lstStyle/>
        <a:p>
          <a:r>
            <a:rPr lang="zh-CN" altLang="en-US" sz="1600" dirty="0"/>
            <a:t>中国，为包括中国领土、领海及周边地区的用户提供三维导航和定位</a:t>
          </a:r>
        </a:p>
      </dgm:t>
    </dgm:pt>
    <dgm:pt modelId="{F2F0A864-7E82-4437-BCB4-AF7EE9701DFF}" type="parTrans" cxnId="{24E484ED-6E0F-4569-843F-1DAB96243433}">
      <dgm:prSet/>
      <dgm:spPr/>
      <dgm:t>
        <a:bodyPr/>
        <a:lstStyle/>
        <a:p>
          <a:endParaRPr lang="zh-CN" altLang="en-US"/>
        </a:p>
      </dgm:t>
    </dgm:pt>
    <dgm:pt modelId="{402BB03C-EE32-4A4A-94C5-41C5D43FB40C}" type="sibTrans" cxnId="{24E484ED-6E0F-4569-843F-1DAB96243433}">
      <dgm:prSet/>
      <dgm:spPr/>
      <dgm:t>
        <a:bodyPr/>
        <a:lstStyle/>
        <a:p>
          <a:endParaRPr lang="zh-CN" altLang="en-US"/>
        </a:p>
      </dgm:t>
    </dgm:pt>
    <dgm:pt modelId="{A2848A7D-28A8-45E7-872F-CE095E9A464B}">
      <dgm:prSet phldrT="[文本]" custT="1"/>
      <dgm:spPr/>
      <dgm:t>
        <a:bodyPr/>
        <a:lstStyle/>
        <a:p>
          <a:r>
            <a:rPr lang="zh-CN" altLang="en-US" sz="1600" dirty="0"/>
            <a:t>欧盟伽利略卫星系统，日本的</a:t>
          </a:r>
          <a:r>
            <a:rPr lang="en-US" altLang="en-US" sz="1600" dirty="0"/>
            <a:t>QZSS</a:t>
          </a:r>
          <a:r>
            <a:rPr lang="zh-CN" altLang="en-US" sz="1600" dirty="0"/>
            <a:t>准天顶卫星系统</a:t>
          </a:r>
        </a:p>
      </dgm:t>
    </dgm:pt>
    <dgm:pt modelId="{2F8EE47E-8E41-4813-97BC-BFBD4803B522}" type="parTrans" cxnId="{944E45D7-F3A7-4055-B6CD-A1DFA41351DB}">
      <dgm:prSet/>
      <dgm:spPr/>
      <dgm:t>
        <a:bodyPr/>
        <a:lstStyle/>
        <a:p>
          <a:endParaRPr lang="zh-CN" altLang="en-US"/>
        </a:p>
      </dgm:t>
    </dgm:pt>
    <dgm:pt modelId="{3B8069BD-9A61-4BFB-B95E-60055CAB9F13}" type="sibTrans" cxnId="{944E45D7-F3A7-4055-B6CD-A1DFA41351DB}">
      <dgm:prSet/>
      <dgm:spPr/>
      <dgm:t>
        <a:bodyPr/>
        <a:lstStyle/>
        <a:p>
          <a:endParaRPr lang="zh-CN" altLang="en-US"/>
        </a:p>
      </dgm:t>
    </dgm:pt>
    <dgm:pt modelId="{B33442D3-BAF9-4AE7-A9E0-BD66D1D7B82C}" type="pres">
      <dgm:prSet presAssocID="{90DB42B3-7F59-4B74-9EA9-DB456C57A928}" presName="Name0" presStyleCnt="0">
        <dgm:presLayoutVars>
          <dgm:chMax val="7"/>
          <dgm:chPref val="7"/>
          <dgm:dir/>
        </dgm:presLayoutVars>
      </dgm:prSet>
      <dgm:spPr/>
    </dgm:pt>
    <dgm:pt modelId="{E481A798-DEF2-4F9F-A8E3-F2E6DC0FCC4C}" type="pres">
      <dgm:prSet presAssocID="{90DB42B3-7F59-4B74-9EA9-DB456C57A928}" presName="Name1" presStyleCnt="0"/>
      <dgm:spPr/>
    </dgm:pt>
    <dgm:pt modelId="{697D0B3E-1D8B-49DF-949D-D8DBF7AF89A8}" type="pres">
      <dgm:prSet presAssocID="{90DB42B3-7F59-4B74-9EA9-DB456C57A928}" presName="cycle" presStyleCnt="0"/>
      <dgm:spPr/>
    </dgm:pt>
    <dgm:pt modelId="{581C1F81-A212-4DA6-A57B-AC423E505AEC}" type="pres">
      <dgm:prSet presAssocID="{90DB42B3-7F59-4B74-9EA9-DB456C57A928}" presName="srcNode" presStyleLbl="node1" presStyleIdx="0" presStyleCnt="4"/>
      <dgm:spPr/>
    </dgm:pt>
    <dgm:pt modelId="{60F7575E-E544-452E-825E-5862F4261683}" type="pres">
      <dgm:prSet presAssocID="{90DB42B3-7F59-4B74-9EA9-DB456C57A928}" presName="conn" presStyleLbl="parChTrans1D2" presStyleIdx="0" presStyleCnt="1"/>
      <dgm:spPr/>
    </dgm:pt>
    <dgm:pt modelId="{1C59E760-321A-4D8B-89E6-236C02CC2AB5}" type="pres">
      <dgm:prSet presAssocID="{90DB42B3-7F59-4B74-9EA9-DB456C57A928}" presName="extraNode" presStyleLbl="node1" presStyleIdx="0" presStyleCnt="4"/>
      <dgm:spPr/>
    </dgm:pt>
    <dgm:pt modelId="{8DCE2726-31A6-42B8-93BE-E0151E0B9E88}" type="pres">
      <dgm:prSet presAssocID="{90DB42B3-7F59-4B74-9EA9-DB456C57A928}" presName="dstNode" presStyleLbl="node1" presStyleIdx="0" presStyleCnt="4"/>
      <dgm:spPr/>
    </dgm:pt>
    <dgm:pt modelId="{5F66D342-AD09-4E77-ABE6-01888B1CE36E}" type="pres">
      <dgm:prSet presAssocID="{52F03235-D0FF-41FA-BF78-FD2D05F220D2}" presName="text_1" presStyleLbl="node1" presStyleIdx="0" presStyleCnt="4">
        <dgm:presLayoutVars>
          <dgm:bulletEnabled val="1"/>
        </dgm:presLayoutVars>
      </dgm:prSet>
      <dgm:spPr/>
    </dgm:pt>
    <dgm:pt modelId="{B4929D9C-2B95-4E65-B4F6-F5579CFA951A}" type="pres">
      <dgm:prSet presAssocID="{52F03235-D0FF-41FA-BF78-FD2D05F220D2}" presName="accent_1" presStyleCnt="0"/>
      <dgm:spPr/>
    </dgm:pt>
    <dgm:pt modelId="{C9CEF563-D058-4A07-8833-CD45CAF981F2}" type="pres">
      <dgm:prSet presAssocID="{52F03235-D0FF-41FA-BF78-FD2D05F220D2}" presName="accentRepeatNode" presStyleLbl="solidFgAcc1" presStyleIdx="0" presStyleCnt="4"/>
      <dgm:spPr/>
    </dgm:pt>
    <dgm:pt modelId="{FDEFABF4-DC11-4340-8460-2D360959ACA3}" type="pres">
      <dgm:prSet presAssocID="{5C382FF8-1A40-410B-8130-2FE8ACC98A4E}" presName="text_2" presStyleLbl="node1" presStyleIdx="1" presStyleCnt="4">
        <dgm:presLayoutVars>
          <dgm:bulletEnabled val="1"/>
        </dgm:presLayoutVars>
      </dgm:prSet>
      <dgm:spPr/>
    </dgm:pt>
    <dgm:pt modelId="{11730753-AEA3-46C6-A3CD-54D39F6FCC42}" type="pres">
      <dgm:prSet presAssocID="{5C382FF8-1A40-410B-8130-2FE8ACC98A4E}" presName="accent_2" presStyleCnt="0"/>
      <dgm:spPr/>
    </dgm:pt>
    <dgm:pt modelId="{6C5420E1-BC85-467F-920E-A90F0F1AEF3E}" type="pres">
      <dgm:prSet presAssocID="{5C382FF8-1A40-410B-8130-2FE8ACC98A4E}" presName="accentRepeatNode" presStyleLbl="solidFgAcc1" presStyleIdx="1" presStyleCnt="4"/>
      <dgm:spPr/>
    </dgm:pt>
    <dgm:pt modelId="{D9998D7A-EC5F-4CF9-9D11-EE16F0A23F20}" type="pres">
      <dgm:prSet presAssocID="{7B49DC7B-3903-42DB-964B-7743F2723C56}" presName="text_3" presStyleLbl="node1" presStyleIdx="2" presStyleCnt="4">
        <dgm:presLayoutVars>
          <dgm:bulletEnabled val="1"/>
        </dgm:presLayoutVars>
      </dgm:prSet>
      <dgm:spPr/>
    </dgm:pt>
    <dgm:pt modelId="{1C2B1C9E-B335-4750-8036-B2C56F2EC967}" type="pres">
      <dgm:prSet presAssocID="{7B49DC7B-3903-42DB-964B-7743F2723C56}" presName="accent_3" presStyleCnt="0"/>
      <dgm:spPr/>
    </dgm:pt>
    <dgm:pt modelId="{00612FB6-936D-4778-84A0-1ECDDAD6791D}" type="pres">
      <dgm:prSet presAssocID="{7B49DC7B-3903-42DB-964B-7743F2723C56}" presName="accentRepeatNode" presStyleLbl="solidFgAcc1" presStyleIdx="2" presStyleCnt="4"/>
      <dgm:spPr/>
    </dgm:pt>
    <dgm:pt modelId="{E0F9DE60-8D72-4497-BFAD-C7438D979CAE}" type="pres">
      <dgm:prSet presAssocID="{A2848A7D-28A8-45E7-872F-CE095E9A464B}" presName="text_4" presStyleLbl="node1" presStyleIdx="3" presStyleCnt="4">
        <dgm:presLayoutVars>
          <dgm:bulletEnabled val="1"/>
        </dgm:presLayoutVars>
      </dgm:prSet>
      <dgm:spPr/>
    </dgm:pt>
    <dgm:pt modelId="{724055AF-48C9-4C3A-9270-59313AF84536}" type="pres">
      <dgm:prSet presAssocID="{A2848A7D-28A8-45E7-872F-CE095E9A464B}" presName="accent_4" presStyleCnt="0"/>
      <dgm:spPr/>
    </dgm:pt>
    <dgm:pt modelId="{495187B7-6A6C-44A8-9B28-2257741823D8}" type="pres">
      <dgm:prSet presAssocID="{A2848A7D-28A8-45E7-872F-CE095E9A464B}" presName="accentRepeatNode" presStyleLbl="solidFgAcc1" presStyleIdx="3" presStyleCnt="4"/>
      <dgm:spPr/>
    </dgm:pt>
  </dgm:ptLst>
  <dgm:cxnLst>
    <dgm:cxn modelId="{4671F405-ED22-4375-AEC7-79FAD53A6E7A}" type="presOf" srcId="{5C382FF8-1A40-410B-8130-2FE8ACC98A4E}" destId="{FDEFABF4-DC11-4340-8460-2D360959ACA3}" srcOrd="0" destOrd="0" presId="urn:microsoft.com/office/officeart/2008/layout/VerticalCurvedList"/>
    <dgm:cxn modelId="{0F49482C-3199-40ED-B6BF-E25C42CDC2B9}" type="presOf" srcId="{52F03235-D0FF-41FA-BF78-FD2D05F220D2}" destId="{5F66D342-AD09-4E77-ABE6-01888B1CE36E}" srcOrd="0" destOrd="0" presId="urn:microsoft.com/office/officeart/2008/layout/VerticalCurvedList"/>
    <dgm:cxn modelId="{86F76E3D-BBBB-45E1-8A52-CA64603E2B16}" srcId="{90DB42B3-7F59-4B74-9EA9-DB456C57A928}" destId="{5C382FF8-1A40-410B-8130-2FE8ACC98A4E}" srcOrd="1" destOrd="0" parTransId="{8767AA77-DC10-446D-A047-93F8686E38C6}" sibTransId="{947C9395-F6AC-43DB-A3A9-FE9F8BCD8F09}"/>
    <dgm:cxn modelId="{5CDCA659-A53F-49EC-9533-35E0718C7F63}" type="presOf" srcId="{7B49DC7B-3903-42DB-964B-7743F2723C56}" destId="{D9998D7A-EC5F-4CF9-9D11-EE16F0A23F20}" srcOrd="0" destOrd="0" presId="urn:microsoft.com/office/officeart/2008/layout/VerticalCurvedList"/>
    <dgm:cxn modelId="{A927F587-C6D7-4C3D-BC04-11C16B7D5665}" srcId="{90DB42B3-7F59-4B74-9EA9-DB456C57A928}" destId="{52F03235-D0FF-41FA-BF78-FD2D05F220D2}" srcOrd="0" destOrd="0" parTransId="{9DC3E2F2-6063-4371-9C77-B36338A2C2A6}" sibTransId="{3EA661DD-A18A-4EBC-B052-EED34609BFDC}"/>
    <dgm:cxn modelId="{BF879791-7108-4DD7-91CD-63E360C4DB0A}" type="presOf" srcId="{90DB42B3-7F59-4B74-9EA9-DB456C57A928}" destId="{B33442D3-BAF9-4AE7-A9E0-BD66D1D7B82C}" srcOrd="0" destOrd="0" presId="urn:microsoft.com/office/officeart/2008/layout/VerticalCurvedList"/>
    <dgm:cxn modelId="{944E45D7-F3A7-4055-B6CD-A1DFA41351DB}" srcId="{90DB42B3-7F59-4B74-9EA9-DB456C57A928}" destId="{A2848A7D-28A8-45E7-872F-CE095E9A464B}" srcOrd="3" destOrd="0" parTransId="{2F8EE47E-8E41-4813-97BC-BFBD4803B522}" sibTransId="{3B8069BD-9A61-4BFB-B95E-60055CAB9F13}"/>
    <dgm:cxn modelId="{49CD96E1-4A43-481A-BE3B-910097C0F9FB}" type="presOf" srcId="{A2848A7D-28A8-45E7-872F-CE095E9A464B}" destId="{E0F9DE60-8D72-4497-BFAD-C7438D979CAE}" srcOrd="0" destOrd="0" presId="urn:microsoft.com/office/officeart/2008/layout/VerticalCurvedList"/>
    <dgm:cxn modelId="{24E484ED-6E0F-4569-843F-1DAB96243433}" srcId="{90DB42B3-7F59-4B74-9EA9-DB456C57A928}" destId="{7B49DC7B-3903-42DB-964B-7743F2723C56}" srcOrd="2" destOrd="0" parTransId="{F2F0A864-7E82-4437-BCB4-AF7EE9701DFF}" sibTransId="{402BB03C-EE32-4A4A-94C5-41C5D43FB40C}"/>
    <dgm:cxn modelId="{45CEC4FC-200E-48FA-A95C-B7ADBB6FCCD6}" type="presOf" srcId="{3EA661DD-A18A-4EBC-B052-EED34609BFDC}" destId="{60F7575E-E544-452E-825E-5862F4261683}" srcOrd="0" destOrd="0" presId="urn:microsoft.com/office/officeart/2008/layout/VerticalCurvedList"/>
    <dgm:cxn modelId="{82F2FE94-3D8A-49D6-AA0E-8400F625FE3A}" type="presParOf" srcId="{B33442D3-BAF9-4AE7-A9E0-BD66D1D7B82C}" destId="{E481A798-DEF2-4F9F-A8E3-F2E6DC0FCC4C}" srcOrd="0" destOrd="0" presId="urn:microsoft.com/office/officeart/2008/layout/VerticalCurvedList"/>
    <dgm:cxn modelId="{8159BDAE-2730-4871-952C-2818D4346459}" type="presParOf" srcId="{E481A798-DEF2-4F9F-A8E3-F2E6DC0FCC4C}" destId="{697D0B3E-1D8B-49DF-949D-D8DBF7AF89A8}" srcOrd="0" destOrd="0" presId="urn:microsoft.com/office/officeart/2008/layout/VerticalCurvedList"/>
    <dgm:cxn modelId="{9B444E6F-FFFD-40F9-88F9-84E6519BE249}" type="presParOf" srcId="{697D0B3E-1D8B-49DF-949D-D8DBF7AF89A8}" destId="{581C1F81-A212-4DA6-A57B-AC423E505AEC}" srcOrd="0" destOrd="0" presId="urn:microsoft.com/office/officeart/2008/layout/VerticalCurvedList"/>
    <dgm:cxn modelId="{DCB66F0A-B0C3-48D4-97FD-90E38A93CB98}" type="presParOf" srcId="{697D0B3E-1D8B-49DF-949D-D8DBF7AF89A8}" destId="{60F7575E-E544-452E-825E-5862F4261683}" srcOrd="1" destOrd="0" presId="urn:microsoft.com/office/officeart/2008/layout/VerticalCurvedList"/>
    <dgm:cxn modelId="{FE97F504-E660-4A82-A9E0-4B22294276F7}" type="presParOf" srcId="{697D0B3E-1D8B-49DF-949D-D8DBF7AF89A8}" destId="{1C59E760-321A-4D8B-89E6-236C02CC2AB5}" srcOrd="2" destOrd="0" presId="urn:microsoft.com/office/officeart/2008/layout/VerticalCurvedList"/>
    <dgm:cxn modelId="{25B7D41F-E584-4D02-9EFE-3E6ECE19FFC4}" type="presParOf" srcId="{697D0B3E-1D8B-49DF-949D-D8DBF7AF89A8}" destId="{8DCE2726-31A6-42B8-93BE-E0151E0B9E88}" srcOrd="3" destOrd="0" presId="urn:microsoft.com/office/officeart/2008/layout/VerticalCurvedList"/>
    <dgm:cxn modelId="{9A7D3470-4713-4766-8710-7D3E6EF1EA72}" type="presParOf" srcId="{E481A798-DEF2-4F9F-A8E3-F2E6DC0FCC4C}" destId="{5F66D342-AD09-4E77-ABE6-01888B1CE36E}" srcOrd="1" destOrd="0" presId="urn:microsoft.com/office/officeart/2008/layout/VerticalCurvedList"/>
    <dgm:cxn modelId="{02BA687F-1310-4696-9728-6DE8805B60C5}" type="presParOf" srcId="{E481A798-DEF2-4F9F-A8E3-F2E6DC0FCC4C}" destId="{B4929D9C-2B95-4E65-B4F6-F5579CFA951A}" srcOrd="2" destOrd="0" presId="urn:microsoft.com/office/officeart/2008/layout/VerticalCurvedList"/>
    <dgm:cxn modelId="{C03CCCCE-9D84-42C0-81EC-7E7793672C05}" type="presParOf" srcId="{B4929D9C-2B95-4E65-B4F6-F5579CFA951A}" destId="{C9CEF563-D058-4A07-8833-CD45CAF981F2}" srcOrd="0" destOrd="0" presId="urn:microsoft.com/office/officeart/2008/layout/VerticalCurvedList"/>
    <dgm:cxn modelId="{81737323-5C31-4A66-BDA1-2563C35E7693}" type="presParOf" srcId="{E481A798-DEF2-4F9F-A8E3-F2E6DC0FCC4C}" destId="{FDEFABF4-DC11-4340-8460-2D360959ACA3}" srcOrd="3" destOrd="0" presId="urn:microsoft.com/office/officeart/2008/layout/VerticalCurvedList"/>
    <dgm:cxn modelId="{D947F772-FBAE-4704-94CA-619B23230DF3}" type="presParOf" srcId="{E481A798-DEF2-4F9F-A8E3-F2E6DC0FCC4C}" destId="{11730753-AEA3-46C6-A3CD-54D39F6FCC42}" srcOrd="4" destOrd="0" presId="urn:microsoft.com/office/officeart/2008/layout/VerticalCurvedList"/>
    <dgm:cxn modelId="{28E16305-66DA-4493-84BD-DF60CF29F172}" type="presParOf" srcId="{11730753-AEA3-46C6-A3CD-54D39F6FCC42}" destId="{6C5420E1-BC85-467F-920E-A90F0F1AEF3E}" srcOrd="0" destOrd="0" presId="urn:microsoft.com/office/officeart/2008/layout/VerticalCurvedList"/>
    <dgm:cxn modelId="{9C6B718F-C463-4806-A3D9-81B27FF5D5FE}" type="presParOf" srcId="{E481A798-DEF2-4F9F-A8E3-F2E6DC0FCC4C}" destId="{D9998D7A-EC5F-4CF9-9D11-EE16F0A23F20}" srcOrd="5" destOrd="0" presId="urn:microsoft.com/office/officeart/2008/layout/VerticalCurvedList"/>
    <dgm:cxn modelId="{D6EEB229-D715-4ECA-B56D-25A9902EC7F5}" type="presParOf" srcId="{E481A798-DEF2-4F9F-A8E3-F2E6DC0FCC4C}" destId="{1C2B1C9E-B335-4750-8036-B2C56F2EC967}" srcOrd="6" destOrd="0" presId="urn:microsoft.com/office/officeart/2008/layout/VerticalCurvedList"/>
    <dgm:cxn modelId="{99BA9392-CF35-47B4-842D-C6A0A1D742AC}" type="presParOf" srcId="{1C2B1C9E-B335-4750-8036-B2C56F2EC967}" destId="{00612FB6-936D-4778-84A0-1ECDDAD6791D}" srcOrd="0" destOrd="0" presId="urn:microsoft.com/office/officeart/2008/layout/VerticalCurvedList"/>
    <dgm:cxn modelId="{8FCD9F9D-97C3-42C5-86DE-D1A8ADF00D88}" type="presParOf" srcId="{E481A798-DEF2-4F9F-A8E3-F2E6DC0FCC4C}" destId="{E0F9DE60-8D72-4497-BFAD-C7438D979CAE}" srcOrd="7" destOrd="0" presId="urn:microsoft.com/office/officeart/2008/layout/VerticalCurvedList"/>
    <dgm:cxn modelId="{CC836ADC-DAAF-4D53-BD2B-1F84874F6F8F}" type="presParOf" srcId="{E481A798-DEF2-4F9F-A8E3-F2E6DC0FCC4C}" destId="{724055AF-48C9-4C3A-9270-59313AF84536}" srcOrd="8" destOrd="0" presId="urn:microsoft.com/office/officeart/2008/layout/VerticalCurvedList"/>
    <dgm:cxn modelId="{FA5F1ED4-AC2D-4DA1-8BF3-1C905054576C}" type="presParOf" srcId="{724055AF-48C9-4C3A-9270-59313AF84536}" destId="{495187B7-6A6C-44A8-9B28-2257741823D8}"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F4EF68F-4682-4924-9790-E9817E9B8C58}"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zh-CN" altLang="en-US"/>
        </a:p>
      </dgm:t>
    </dgm:pt>
    <dgm:pt modelId="{56882F29-BE13-41C0-B4DD-3461C2A447F8}">
      <dgm:prSet custT="1"/>
      <dgm:spPr/>
      <dgm:t>
        <a:bodyPr/>
        <a:lstStyle/>
        <a:p>
          <a:r>
            <a:rPr lang="zh-CN" sz="1600" dirty="0"/>
            <a:t>大多数农机自动导航集中于</a:t>
          </a:r>
          <a:r>
            <a:rPr lang="en-US" sz="1600" dirty="0"/>
            <a:t>AB</a:t>
          </a:r>
          <a:r>
            <a:rPr lang="zh-CN" sz="1600" dirty="0"/>
            <a:t>直线导航，导航软件包括上位机与下位机软件</a:t>
          </a:r>
        </a:p>
      </dgm:t>
    </dgm:pt>
    <dgm:pt modelId="{465ED37D-1304-43BE-A57A-22A57006A5EA}" type="parTrans" cxnId="{6093B35A-830C-479D-8329-1A04D3D26AF3}">
      <dgm:prSet/>
      <dgm:spPr/>
      <dgm:t>
        <a:bodyPr/>
        <a:lstStyle/>
        <a:p>
          <a:endParaRPr lang="zh-CN" altLang="en-US"/>
        </a:p>
      </dgm:t>
    </dgm:pt>
    <dgm:pt modelId="{C0074694-D93C-484C-AD90-AC6CCE8B7EA3}" type="sibTrans" cxnId="{6093B35A-830C-479D-8329-1A04D3D26AF3}">
      <dgm:prSet/>
      <dgm:spPr/>
      <dgm:t>
        <a:bodyPr/>
        <a:lstStyle/>
        <a:p>
          <a:endParaRPr lang="zh-CN" altLang="en-US"/>
        </a:p>
      </dgm:t>
    </dgm:pt>
    <dgm:pt modelId="{A6871582-E032-4086-A81C-175FC12A4919}">
      <dgm:prSet custT="1"/>
      <dgm:spPr/>
      <dgm:t>
        <a:bodyPr/>
        <a:lstStyle/>
        <a:p>
          <a:r>
            <a:rPr lang="zh-CN" altLang="en-US" sz="1200" dirty="0"/>
            <a:t>上位机是导航系统的</a:t>
          </a:r>
          <a:r>
            <a:rPr lang="zh-CN" altLang="en-US" sz="1200" dirty="0">
              <a:solidFill>
                <a:srgbClr val="FF0000"/>
              </a:solidFill>
            </a:rPr>
            <a:t>控制中心</a:t>
          </a:r>
        </a:p>
      </dgm:t>
    </dgm:pt>
    <dgm:pt modelId="{C0BCF19A-A501-4B50-83E3-C3B7EC443D4D}" type="parTrans" cxnId="{76C007A5-4FA9-4BEB-8D59-FB5C246CF916}">
      <dgm:prSet/>
      <dgm:spPr/>
      <dgm:t>
        <a:bodyPr/>
        <a:lstStyle/>
        <a:p>
          <a:endParaRPr lang="zh-CN" altLang="en-US"/>
        </a:p>
      </dgm:t>
    </dgm:pt>
    <dgm:pt modelId="{7D479E14-FF03-417F-87AC-368FD61AE166}" type="sibTrans" cxnId="{76C007A5-4FA9-4BEB-8D59-FB5C246CF916}">
      <dgm:prSet/>
      <dgm:spPr/>
      <dgm:t>
        <a:bodyPr/>
        <a:lstStyle/>
        <a:p>
          <a:endParaRPr lang="zh-CN" altLang="en-US"/>
        </a:p>
      </dgm:t>
    </dgm:pt>
    <dgm:pt modelId="{591E0D79-B445-4C8A-9BB2-3F9063B65D18}">
      <dgm:prSet custT="1"/>
      <dgm:spPr/>
      <dgm:t>
        <a:bodyPr/>
        <a:lstStyle/>
        <a:p>
          <a:r>
            <a:rPr lang="zh-CN" sz="1000" dirty="0"/>
            <a:t>在</a:t>
          </a:r>
          <a:r>
            <a:rPr lang="en-US" sz="1000" dirty="0"/>
            <a:t>Keil4</a:t>
          </a:r>
          <a:r>
            <a:rPr lang="zh-CN" sz="1000" dirty="0"/>
            <a:t>环境下使用</a:t>
          </a:r>
          <a:r>
            <a:rPr lang="en-US" sz="1000" dirty="0"/>
            <a:t>C</a:t>
          </a:r>
          <a:r>
            <a:rPr lang="zh-CN" sz="1000" dirty="0"/>
            <a:t>语言编写</a:t>
          </a:r>
        </a:p>
      </dgm:t>
    </dgm:pt>
    <dgm:pt modelId="{03EF8C27-B9E3-4F0A-BC41-C5928D2D520E}" type="parTrans" cxnId="{3D151E7E-B9EC-4FAA-B01D-999514D53588}">
      <dgm:prSet/>
      <dgm:spPr/>
      <dgm:t>
        <a:bodyPr/>
        <a:lstStyle/>
        <a:p>
          <a:endParaRPr lang="zh-CN" altLang="en-US"/>
        </a:p>
      </dgm:t>
    </dgm:pt>
    <dgm:pt modelId="{35A61FDB-AB1D-4C6C-87EF-7CD0D694F22D}" type="sibTrans" cxnId="{3D151E7E-B9EC-4FAA-B01D-999514D53588}">
      <dgm:prSet/>
      <dgm:spPr/>
      <dgm:t>
        <a:bodyPr/>
        <a:lstStyle/>
        <a:p>
          <a:endParaRPr lang="zh-CN" altLang="en-US"/>
        </a:p>
      </dgm:t>
    </dgm:pt>
    <dgm:pt modelId="{626169E4-EBFF-4BEC-94FD-F5833B222599}">
      <dgm:prSet custT="1"/>
      <dgm:spPr/>
      <dgm:t>
        <a:bodyPr/>
        <a:lstStyle/>
        <a:p>
          <a:r>
            <a:rPr lang="zh-CN" sz="1000" dirty="0"/>
            <a:t>软件是基于</a:t>
          </a:r>
          <a:r>
            <a:rPr lang="en-US" sz="1000" dirty="0" err="1"/>
            <a:t>linux</a:t>
          </a:r>
          <a:r>
            <a:rPr lang="zh-CN" sz="1000" dirty="0"/>
            <a:t>操作系统，使用包括</a:t>
          </a:r>
          <a:r>
            <a:rPr lang="en-US" sz="1000" dirty="0"/>
            <a:t>C</a:t>
          </a:r>
          <a:r>
            <a:rPr lang="zh-CN" sz="1000" dirty="0"/>
            <a:t>语言、</a:t>
          </a:r>
          <a:r>
            <a:rPr lang="en-US" sz="1000" dirty="0"/>
            <a:t>C++</a:t>
          </a:r>
          <a:r>
            <a:rPr lang="zh-CN" sz="1000" dirty="0"/>
            <a:t>以及</a:t>
          </a:r>
          <a:r>
            <a:rPr lang="en-US" sz="1000" dirty="0"/>
            <a:t>python</a:t>
          </a:r>
          <a:r>
            <a:rPr lang="zh-CN" sz="1000" dirty="0"/>
            <a:t>等开发插秧机自动导航系统上位机软件，通常集成在农机自动导航终端</a:t>
          </a:r>
        </a:p>
      </dgm:t>
    </dgm:pt>
    <dgm:pt modelId="{672991AB-E940-4666-8F2B-80F3B3DD806F}" type="parTrans" cxnId="{344C4DE4-1EAA-4DD9-BEF5-DEAF44D74431}">
      <dgm:prSet/>
      <dgm:spPr/>
      <dgm:t>
        <a:bodyPr/>
        <a:lstStyle/>
        <a:p>
          <a:endParaRPr lang="zh-CN" altLang="en-US"/>
        </a:p>
      </dgm:t>
    </dgm:pt>
    <dgm:pt modelId="{9898EB69-DA54-47E2-BA8C-EFAC1E26A0A5}" type="sibTrans" cxnId="{344C4DE4-1EAA-4DD9-BEF5-DEAF44D74431}">
      <dgm:prSet/>
      <dgm:spPr/>
      <dgm:t>
        <a:bodyPr/>
        <a:lstStyle/>
        <a:p>
          <a:endParaRPr lang="zh-CN" altLang="en-US"/>
        </a:p>
      </dgm:t>
    </dgm:pt>
    <dgm:pt modelId="{937DF0B4-A8A2-4C72-8370-19CE57D54011}">
      <dgm:prSet custT="1"/>
      <dgm:spPr/>
      <dgm:t>
        <a:bodyPr/>
        <a:lstStyle/>
        <a:p>
          <a:r>
            <a:rPr lang="zh-CN" sz="1000" dirty="0"/>
            <a:t>其主要功能是</a:t>
          </a:r>
          <a:r>
            <a:rPr lang="zh-CN" sz="1000" dirty="0">
              <a:solidFill>
                <a:srgbClr val="FF0000"/>
              </a:solidFill>
            </a:rPr>
            <a:t>数据通讯、数据采集、简单的路径规划</a:t>
          </a:r>
          <a:r>
            <a:rPr lang="zh-CN" sz="1000" dirty="0"/>
            <a:t>、农机导航过程中的</a:t>
          </a:r>
          <a:r>
            <a:rPr lang="en-US" sz="1000" dirty="0"/>
            <a:t>AB</a:t>
          </a:r>
          <a:r>
            <a:rPr lang="zh-CN" sz="1000" dirty="0"/>
            <a:t>线导航中</a:t>
          </a:r>
          <a:r>
            <a:rPr lang="en-US" sz="1000" dirty="0"/>
            <a:t>A</a:t>
          </a:r>
          <a:r>
            <a:rPr lang="zh-CN" sz="1000" dirty="0"/>
            <a:t>点、</a:t>
          </a:r>
          <a:r>
            <a:rPr lang="en-US" sz="1000" dirty="0"/>
            <a:t>B</a:t>
          </a:r>
          <a:r>
            <a:rPr lang="zh-CN" sz="1000" dirty="0"/>
            <a:t>点设置、农机导航过程中各种参数如农机导航预定义路线、农机实时位置、航向等的实时显示或计算、卫星信号状态信息的显示、控制决策、参数输出以及数据保存输出等。</a:t>
          </a:r>
        </a:p>
      </dgm:t>
    </dgm:pt>
    <dgm:pt modelId="{B6C6F963-2E79-4423-8089-D65D01E0BA77}" type="parTrans" cxnId="{AECEDF98-77C2-4C35-9167-5F5E0C6F8DB3}">
      <dgm:prSet/>
      <dgm:spPr/>
      <dgm:t>
        <a:bodyPr/>
        <a:lstStyle/>
        <a:p>
          <a:endParaRPr lang="zh-CN" altLang="en-US"/>
        </a:p>
      </dgm:t>
    </dgm:pt>
    <dgm:pt modelId="{5E226ACE-4D96-49E6-A81E-9CB9C84FB7D3}" type="sibTrans" cxnId="{AECEDF98-77C2-4C35-9167-5F5E0C6F8DB3}">
      <dgm:prSet/>
      <dgm:spPr/>
      <dgm:t>
        <a:bodyPr/>
        <a:lstStyle/>
        <a:p>
          <a:endParaRPr lang="zh-CN" altLang="en-US"/>
        </a:p>
      </dgm:t>
    </dgm:pt>
    <dgm:pt modelId="{7F5D82AB-A2C1-4FD4-ABEC-8D5BE9705E7F}">
      <dgm:prSet custT="1"/>
      <dgm:spPr/>
      <dgm:t>
        <a:bodyPr/>
        <a:lstStyle/>
        <a:p>
          <a:r>
            <a:rPr lang="zh-CN" altLang="en-US" sz="1000" dirty="0"/>
            <a:t>其主要功能是接收上位机指令，然后</a:t>
          </a:r>
          <a:r>
            <a:rPr lang="zh-CN" altLang="en-US" sz="1000" dirty="0">
              <a:solidFill>
                <a:srgbClr val="FF0000"/>
              </a:solidFill>
            </a:rPr>
            <a:t>控制各个步进电机转动</a:t>
          </a:r>
          <a:r>
            <a:rPr lang="zh-CN" altLang="en-US" sz="1000" dirty="0"/>
            <a:t>一定的角度，从而完成对插秧机的最终控制。</a:t>
          </a:r>
        </a:p>
      </dgm:t>
    </dgm:pt>
    <dgm:pt modelId="{0A0D930C-FC53-4581-9927-4705B9027797}" type="parTrans" cxnId="{2DB0254F-4620-4E8B-A83C-44701E0CB687}">
      <dgm:prSet/>
      <dgm:spPr/>
      <dgm:t>
        <a:bodyPr/>
        <a:lstStyle/>
        <a:p>
          <a:endParaRPr lang="zh-CN" altLang="en-US"/>
        </a:p>
      </dgm:t>
    </dgm:pt>
    <dgm:pt modelId="{BAF05DB7-0689-41AC-B6C5-91876749557C}" type="sibTrans" cxnId="{2DB0254F-4620-4E8B-A83C-44701E0CB687}">
      <dgm:prSet/>
      <dgm:spPr/>
      <dgm:t>
        <a:bodyPr/>
        <a:lstStyle/>
        <a:p>
          <a:endParaRPr lang="zh-CN" altLang="en-US"/>
        </a:p>
      </dgm:t>
    </dgm:pt>
    <dgm:pt modelId="{88C7E209-1DD5-4382-A76A-5E17440458FB}">
      <dgm:prSet custT="1"/>
      <dgm:spPr/>
      <dgm:t>
        <a:bodyPr/>
        <a:lstStyle/>
        <a:p>
          <a:r>
            <a:rPr lang="zh-CN" altLang="en-US" sz="1200" dirty="0"/>
            <a:t>下位机</a:t>
          </a:r>
          <a:r>
            <a:rPr lang="zh-CN" altLang="en-US" sz="1200" dirty="0">
              <a:solidFill>
                <a:srgbClr val="FF0000"/>
              </a:solidFill>
            </a:rPr>
            <a:t>执行</a:t>
          </a:r>
          <a:r>
            <a:rPr lang="zh-CN" altLang="en-US" sz="1200" dirty="0"/>
            <a:t>上位机指令</a:t>
          </a:r>
        </a:p>
      </dgm:t>
    </dgm:pt>
    <dgm:pt modelId="{A81BFBDA-0BA4-4585-B23E-DFDAEF838251}" type="parTrans" cxnId="{D65AD5A1-6027-450B-9938-D3704B873715}">
      <dgm:prSet/>
      <dgm:spPr/>
      <dgm:t>
        <a:bodyPr/>
        <a:lstStyle/>
        <a:p>
          <a:endParaRPr lang="zh-CN" altLang="en-US"/>
        </a:p>
      </dgm:t>
    </dgm:pt>
    <dgm:pt modelId="{63894633-59C2-4C98-8B70-74C7E9376C2B}" type="sibTrans" cxnId="{D65AD5A1-6027-450B-9938-D3704B873715}">
      <dgm:prSet/>
      <dgm:spPr/>
      <dgm:t>
        <a:bodyPr/>
        <a:lstStyle/>
        <a:p>
          <a:endParaRPr lang="zh-CN" altLang="en-US"/>
        </a:p>
      </dgm:t>
    </dgm:pt>
    <dgm:pt modelId="{F12E95FD-48F7-46CB-9D33-07991C8EB555}" type="pres">
      <dgm:prSet presAssocID="{1F4EF68F-4682-4924-9790-E9817E9B8C58}" presName="diagram" presStyleCnt="0">
        <dgm:presLayoutVars>
          <dgm:chPref val="1"/>
          <dgm:dir/>
          <dgm:animOne val="branch"/>
          <dgm:animLvl val="lvl"/>
          <dgm:resizeHandles val="exact"/>
        </dgm:presLayoutVars>
      </dgm:prSet>
      <dgm:spPr/>
    </dgm:pt>
    <dgm:pt modelId="{58498BDC-E4D5-4A74-8DF3-DB2A0804CB98}" type="pres">
      <dgm:prSet presAssocID="{56882F29-BE13-41C0-B4DD-3461C2A447F8}" presName="root1" presStyleCnt="0"/>
      <dgm:spPr/>
    </dgm:pt>
    <dgm:pt modelId="{EF47A806-04DD-4BAB-9403-6A846523FD81}" type="pres">
      <dgm:prSet presAssocID="{56882F29-BE13-41C0-B4DD-3461C2A447F8}" presName="LevelOneTextNode" presStyleLbl="node0" presStyleIdx="0" presStyleCnt="1" custScaleX="135847" custScaleY="119833">
        <dgm:presLayoutVars>
          <dgm:chPref val="3"/>
        </dgm:presLayoutVars>
      </dgm:prSet>
      <dgm:spPr/>
    </dgm:pt>
    <dgm:pt modelId="{D26560BB-1B04-4C87-9031-371A6AEDFEF8}" type="pres">
      <dgm:prSet presAssocID="{56882F29-BE13-41C0-B4DD-3461C2A447F8}" presName="level2hierChild" presStyleCnt="0"/>
      <dgm:spPr/>
    </dgm:pt>
    <dgm:pt modelId="{38F8C29D-F240-40D3-ADB4-071E9DB29D2B}" type="pres">
      <dgm:prSet presAssocID="{C0BCF19A-A501-4B50-83E3-C3B7EC443D4D}" presName="conn2-1" presStyleLbl="parChTrans1D2" presStyleIdx="0" presStyleCnt="2"/>
      <dgm:spPr/>
    </dgm:pt>
    <dgm:pt modelId="{13E010E5-E5D8-4E96-B4C4-31449168B462}" type="pres">
      <dgm:prSet presAssocID="{C0BCF19A-A501-4B50-83E3-C3B7EC443D4D}" presName="connTx" presStyleLbl="parChTrans1D2" presStyleIdx="0" presStyleCnt="2"/>
      <dgm:spPr/>
    </dgm:pt>
    <dgm:pt modelId="{DDF7B4DD-487E-4CAC-9E4E-15AD9DB23C02}" type="pres">
      <dgm:prSet presAssocID="{A6871582-E032-4086-A81C-175FC12A4919}" presName="root2" presStyleCnt="0"/>
      <dgm:spPr/>
    </dgm:pt>
    <dgm:pt modelId="{93F55FA2-F8C7-449D-A8CF-8EBAA4250A31}" type="pres">
      <dgm:prSet presAssocID="{A6871582-E032-4086-A81C-175FC12A4919}" presName="LevelTwoTextNode" presStyleLbl="node2" presStyleIdx="0" presStyleCnt="2" custScaleX="58370" custScaleY="106410">
        <dgm:presLayoutVars>
          <dgm:chPref val="3"/>
        </dgm:presLayoutVars>
      </dgm:prSet>
      <dgm:spPr/>
    </dgm:pt>
    <dgm:pt modelId="{921952D6-0695-429F-88FE-75BE12EC3E5D}" type="pres">
      <dgm:prSet presAssocID="{A6871582-E032-4086-A81C-175FC12A4919}" presName="level3hierChild" presStyleCnt="0"/>
      <dgm:spPr/>
    </dgm:pt>
    <dgm:pt modelId="{E43B98C7-2B9A-478C-B213-164475832753}" type="pres">
      <dgm:prSet presAssocID="{672991AB-E940-4666-8F2B-80F3B3DD806F}" presName="conn2-1" presStyleLbl="parChTrans1D3" presStyleIdx="0" presStyleCnt="4"/>
      <dgm:spPr/>
    </dgm:pt>
    <dgm:pt modelId="{7B6F9C77-2649-407F-A5D7-0481C593A72E}" type="pres">
      <dgm:prSet presAssocID="{672991AB-E940-4666-8F2B-80F3B3DD806F}" presName="connTx" presStyleLbl="parChTrans1D3" presStyleIdx="0" presStyleCnt="4"/>
      <dgm:spPr/>
    </dgm:pt>
    <dgm:pt modelId="{E95C5482-8CB5-447E-87F5-8FD513E8D52F}" type="pres">
      <dgm:prSet presAssocID="{626169E4-EBFF-4BEC-94FD-F5833B222599}" presName="root2" presStyleCnt="0"/>
      <dgm:spPr/>
    </dgm:pt>
    <dgm:pt modelId="{603FF0AD-9F0E-4804-A73E-33E4AB7D0180}" type="pres">
      <dgm:prSet presAssocID="{626169E4-EBFF-4BEC-94FD-F5833B222599}" presName="LevelTwoTextNode" presStyleLbl="node3" presStyleIdx="0" presStyleCnt="4" custScaleX="166881" custScaleY="126889">
        <dgm:presLayoutVars>
          <dgm:chPref val="3"/>
        </dgm:presLayoutVars>
      </dgm:prSet>
      <dgm:spPr/>
    </dgm:pt>
    <dgm:pt modelId="{336F3337-F37C-4803-BEA8-3D39D1846B6A}" type="pres">
      <dgm:prSet presAssocID="{626169E4-EBFF-4BEC-94FD-F5833B222599}" presName="level3hierChild" presStyleCnt="0"/>
      <dgm:spPr/>
    </dgm:pt>
    <dgm:pt modelId="{8CA00E17-DCC5-4A9C-B28F-D1D4EF7E67BE}" type="pres">
      <dgm:prSet presAssocID="{B6C6F963-2E79-4423-8089-D65D01E0BA77}" presName="conn2-1" presStyleLbl="parChTrans1D3" presStyleIdx="1" presStyleCnt="4"/>
      <dgm:spPr/>
    </dgm:pt>
    <dgm:pt modelId="{464F9AC4-811E-46A9-9C09-0BBD7F89A825}" type="pres">
      <dgm:prSet presAssocID="{B6C6F963-2E79-4423-8089-D65D01E0BA77}" presName="connTx" presStyleLbl="parChTrans1D3" presStyleIdx="1" presStyleCnt="4"/>
      <dgm:spPr/>
    </dgm:pt>
    <dgm:pt modelId="{69CCB2E4-C29B-483E-BDBF-9928BDDD9723}" type="pres">
      <dgm:prSet presAssocID="{937DF0B4-A8A2-4C72-8370-19CE57D54011}" presName="root2" presStyleCnt="0"/>
      <dgm:spPr/>
    </dgm:pt>
    <dgm:pt modelId="{981F8906-7874-4394-BCD6-61F960438533}" type="pres">
      <dgm:prSet presAssocID="{937DF0B4-A8A2-4C72-8370-19CE57D54011}" presName="LevelTwoTextNode" presStyleLbl="node3" presStyleIdx="1" presStyleCnt="4" custScaleX="166881" custScaleY="118880">
        <dgm:presLayoutVars>
          <dgm:chPref val="3"/>
        </dgm:presLayoutVars>
      </dgm:prSet>
      <dgm:spPr/>
    </dgm:pt>
    <dgm:pt modelId="{EDC12A31-1D93-4E1E-9824-F38E5A96B67F}" type="pres">
      <dgm:prSet presAssocID="{937DF0B4-A8A2-4C72-8370-19CE57D54011}" presName="level3hierChild" presStyleCnt="0"/>
      <dgm:spPr/>
    </dgm:pt>
    <dgm:pt modelId="{F68FCCD1-BC65-433C-A103-16DB30DC8DFD}" type="pres">
      <dgm:prSet presAssocID="{A81BFBDA-0BA4-4585-B23E-DFDAEF838251}" presName="conn2-1" presStyleLbl="parChTrans1D2" presStyleIdx="1" presStyleCnt="2"/>
      <dgm:spPr/>
    </dgm:pt>
    <dgm:pt modelId="{7C6A72C6-1031-49CA-86F9-8D6DBD71C6C0}" type="pres">
      <dgm:prSet presAssocID="{A81BFBDA-0BA4-4585-B23E-DFDAEF838251}" presName="connTx" presStyleLbl="parChTrans1D2" presStyleIdx="1" presStyleCnt="2"/>
      <dgm:spPr/>
    </dgm:pt>
    <dgm:pt modelId="{29B3F2EF-092C-4C17-9979-7A8F40ABDE4C}" type="pres">
      <dgm:prSet presAssocID="{88C7E209-1DD5-4382-A76A-5E17440458FB}" presName="root2" presStyleCnt="0"/>
      <dgm:spPr/>
    </dgm:pt>
    <dgm:pt modelId="{B9B37675-57FB-4AF7-83A4-BE166F3D0B5D}" type="pres">
      <dgm:prSet presAssocID="{88C7E209-1DD5-4382-A76A-5E17440458FB}" presName="LevelTwoTextNode" presStyleLbl="node2" presStyleIdx="1" presStyleCnt="2" custScaleX="54613" custScaleY="114204">
        <dgm:presLayoutVars>
          <dgm:chPref val="3"/>
        </dgm:presLayoutVars>
      </dgm:prSet>
      <dgm:spPr/>
    </dgm:pt>
    <dgm:pt modelId="{74E107FF-E8E0-4EF8-95C7-2A517C7D2E4A}" type="pres">
      <dgm:prSet presAssocID="{88C7E209-1DD5-4382-A76A-5E17440458FB}" presName="level3hierChild" presStyleCnt="0"/>
      <dgm:spPr/>
    </dgm:pt>
    <dgm:pt modelId="{B546EA87-0A32-4299-A220-057BBAE5D865}" type="pres">
      <dgm:prSet presAssocID="{03EF8C27-B9E3-4F0A-BC41-C5928D2D520E}" presName="conn2-1" presStyleLbl="parChTrans1D3" presStyleIdx="2" presStyleCnt="4"/>
      <dgm:spPr/>
    </dgm:pt>
    <dgm:pt modelId="{886BCF60-4565-452E-99FD-0D2101DD6085}" type="pres">
      <dgm:prSet presAssocID="{03EF8C27-B9E3-4F0A-BC41-C5928D2D520E}" presName="connTx" presStyleLbl="parChTrans1D3" presStyleIdx="2" presStyleCnt="4"/>
      <dgm:spPr/>
    </dgm:pt>
    <dgm:pt modelId="{A4CAC812-7647-4569-B7CB-F2021A4B2ABA}" type="pres">
      <dgm:prSet presAssocID="{591E0D79-B445-4C8A-9BB2-3F9063B65D18}" presName="root2" presStyleCnt="0"/>
      <dgm:spPr/>
    </dgm:pt>
    <dgm:pt modelId="{56620864-CE28-4C34-A93A-F5DAA313956E}" type="pres">
      <dgm:prSet presAssocID="{591E0D79-B445-4C8A-9BB2-3F9063B65D18}" presName="LevelTwoTextNode" presStyleLbl="node3" presStyleIdx="2" presStyleCnt="4" custScaleX="166881" custScaleY="101334" custLinFactNeighborX="3682">
        <dgm:presLayoutVars>
          <dgm:chPref val="3"/>
        </dgm:presLayoutVars>
      </dgm:prSet>
      <dgm:spPr/>
    </dgm:pt>
    <dgm:pt modelId="{0CDA5681-034E-409D-90C7-B9F8FBA8BAB1}" type="pres">
      <dgm:prSet presAssocID="{591E0D79-B445-4C8A-9BB2-3F9063B65D18}" presName="level3hierChild" presStyleCnt="0"/>
      <dgm:spPr/>
    </dgm:pt>
    <dgm:pt modelId="{A84CF956-E966-46D2-9DA7-25F2EA20AAAA}" type="pres">
      <dgm:prSet presAssocID="{0A0D930C-FC53-4581-9927-4705B9027797}" presName="conn2-1" presStyleLbl="parChTrans1D3" presStyleIdx="3" presStyleCnt="4"/>
      <dgm:spPr/>
    </dgm:pt>
    <dgm:pt modelId="{A4B7421C-3E43-487B-ACB2-359398286BE1}" type="pres">
      <dgm:prSet presAssocID="{0A0D930C-FC53-4581-9927-4705B9027797}" presName="connTx" presStyleLbl="parChTrans1D3" presStyleIdx="3" presStyleCnt="4"/>
      <dgm:spPr/>
    </dgm:pt>
    <dgm:pt modelId="{0BC38B8B-40D2-4C97-9EE3-827C45B61D92}" type="pres">
      <dgm:prSet presAssocID="{7F5D82AB-A2C1-4FD4-ABEC-8D5BE9705E7F}" presName="root2" presStyleCnt="0"/>
      <dgm:spPr/>
    </dgm:pt>
    <dgm:pt modelId="{B1973D98-889C-4191-80D3-FDB0E8D766BB}" type="pres">
      <dgm:prSet presAssocID="{7F5D82AB-A2C1-4FD4-ABEC-8D5BE9705E7F}" presName="LevelTwoTextNode" presStyleLbl="node3" presStyleIdx="3" presStyleCnt="4" custScaleX="166881" custScaleY="106293" custLinFactNeighborX="3684" custLinFactNeighborY="-2105">
        <dgm:presLayoutVars>
          <dgm:chPref val="3"/>
        </dgm:presLayoutVars>
      </dgm:prSet>
      <dgm:spPr/>
    </dgm:pt>
    <dgm:pt modelId="{EA9029AC-76C9-4179-967D-662DD01A3F57}" type="pres">
      <dgm:prSet presAssocID="{7F5D82AB-A2C1-4FD4-ABEC-8D5BE9705E7F}" presName="level3hierChild" presStyleCnt="0"/>
      <dgm:spPr/>
    </dgm:pt>
  </dgm:ptLst>
  <dgm:cxnLst>
    <dgm:cxn modelId="{A6F72C2B-AA3A-446D-8B36-B156D4FE21E2}" type="presOf" srcId="{03EF8C27-B9E3-4F0A-BC41-C5928D2D520E}" destId="{886BCF60-4565-452E-99FD-0D2101DD6085}" srcOrd="1" destOrd="0" presId="urn:microsoft.com/office/officeart/2005/8/layout/hierarchy2"/>
    <dgm:cxn modelId="{4C2CE45F-59AF-4862-9669-A9BDF52F9173}" type="presOf" srcId="{0A0D930C-FC53-4581-9927-4705B9027797}" destId="{A4B7421C-3E43-487B-ACB2-359398286BE1}" srcOrd="1" destOrd="0" presId="urn:microsoft.com/office/officeart/2005/8/layout/hierarchy2"/>
    <dgm:cxn modelId="{58694D64-E3EF-431E-9511-78B8E70A274B}" type="presOf" srcId="{A81BFBDA-0BA4-4585-B23E-DFDAEF838251}" destId="{7C6A72C6-1031-49CA-86F9-8D6DBD71C6C0}" srcOrd="1" destOrd="0" presId="urn:microsoft.com/office/officeart/2005/8/layout/hierarchy2"/>
    <dgm:cxn modelId="{22A7CA69-ED28-4D7C-B7E6-D37713764EA5}" type="presOf" srcId="{672991AB-E940-4666-8F2B-80F3B3DD806F}" destId="{E43B98C7-2B9A-478C-B213-164475832753}" srcOrd="0" destOrd="0" presId="urn:microsoft.com/office/officeart/2005/8/layout/hierarchy2"/>
    <dgm:cxn modelId="{684BF94B-9A7D-4A58-9A65-999C1DA74F25}" type="presOf" srcId="{937DF0B4-A8A2-4C72-8370-19CE57D54011}" destId="{981F8906-7874-4394-BCD6-61F960438533}" srcOrd="0" destOrd="0" presId="urn:microsoft.com/office/officeart/2005/8/layout/hierarchy2"/>
    <dgm:cxn modelId="{2FA8BC6C-0B51-4F96-A33E-1156BC921D06}" type="presOf" srcId="{B6C6F963-2E79-4423-8089-D65D01E0BA77}" destId="{464F9AC4-811E-46A9-9C09-0BBD7F89A825}" srcOrd="1" destOrd="0" presId="urn:microsoft.com/office/officeart/2005/8/layout/hierarchy2"/>
    <dgm:cxn modelId="{2DB0254F-4620-4E8B-A83C-44701E0CB687}" srcId="{88C7E209-1DD5-4382-A76A-5E17440458FB}" destId="{7F5D82AB-A2C1-4FD4-ABEC-8D5BE9705E7F}" srcOrd="1" destOrd="0" parTransId="{0A0D930C-FC53-4581-9927-4705B9027797}" sibTransId="{BAF05DB7-0689-41AC-B6C5-91876749557C}"/>
    <dgm:cxn modelId="{6093B35A-830C-479D-8329-1A04D3D26AF3}" srcId="{1F4EF68F-4682-4924-9790-E9817E9B8C58}" destId="{56882F29-BE13-41C0-B4DD-3461C2A447F8}" srcOrd="0" destOrd="0" parTransId="{465ED37D-1304-43BE-A57A-22A57006A5EA}" sibTransId="{C0074694-D93C-484C-AD90-AC6CCE8B7EA3}"/>
    <dgm:cxn modelId="{3D151E7E-B9EC-4FAA-B01D-999514D53588}" srcId="{88C7E209-1DD5-4382-A76A-5E17440458FB}" destId="{591E0D79-B445-4C8A-9BB2-3F9063B65D18}" srcOrd="0" destOrd="0" parTransId="{03EF8C27-B9E3-4F0A-BC41-C5928D2D520E}" sibTransId="{35A61FDB-AB1D-4C6C-87EF-7CD0D694F22D}"/>
    <dgm:cxn modelId="{30516E85-3374-42A6-9CDB-306F2CD558CF}" type="presOf" srcId="{672991AB-E940-4666-8F2B-80F3B3DD806F}" destId="{7B6F9C77-2649-407F-A5D7-0481C593A72E}" srcOrd="1" destOrd="0" presId="urn:microsoft.com/office/officeart/2005/8/layout/hierarchy2"/>
    <dgm:cxn modelId="{ED489F98-51C3-44D4-8EE5-2206C705F602}" type="presOf" srcId="{C0BCF19A-A501-4B50-83E3-C3B7EC443D4D}" destId="{38F8C29D-F240-40D3-ADB4-071E9DB29D2B}" srcOrd="0" destOrd="0" presId="urn:microsoft.com/office/officeart/2005/8/layout/hierarchy2"/>
    <dgm:cxn modelId="{AECEDF98-77C2-4C35-9167-5F5E0C6F8DB3}" srcId="{A6871582-E032-4086-A81C-175FC12A4919}" destId="{937DF0B4-A8A2-4C72-8370-19CE57D54011}" srcOrd="1" destOrd="0" parTransId="{B6C6F963-2E79-4423-8089-D65D01E0BA77}" sibTransId="{5E226ACE-4D96-49E6-A81E-9CB9C84FB7D3}"/>
    <dgm:cxn modelId="{D65AD5A1-6027-450B-9938-D3704B873715}" srcId="{56882F29-BE13-41C0-B4DD-3461C2A447F8}" destId="{88C7E209-1DD5-4382-A76A-5E17440458FB}" srcOrd="1" destOrd="0" parTransId="{A81BFBDA-0BA4-4585-B23E-DFDAEF838251}" sibTransId="{63894633-59C2-4C98-8B70-74C7E9376C2B}"/>
    <dgm:cxn modelId="{76C007A5-4FA9-4BEB-8D59-FB5C246CF916}" srcId="{56882F29-BE13-41C0-B4DD-3461C2A447F8}" destId="{A6871582-E032-4086-A81C-175FC12A4919}" srcOrd="0" destOrd="0" parTransId="{C0BCF19A-A501-4B50-83E3-C3B7EC443D4D}" sibTransId="{7D479E14-FF03-417F-87AC-368FD61AE166}"/>
    <dgm:cxn modelId="{7E6236AE-5742-4ADE-A020-4207095D646A}" type="presOf" srcId="{A81BFBDA-0BA4-4585-B23E-DFDAEF838251}" destId="{F68FCCD1-BC65-433C-A103-16DB30DC8DFD}" srcOrd="0" destOrd="0" presId="urn:microsoft.com/office/officeart/2005/8/layout/hierarchy2"/>
    <dgm:cxn modelId="{30C754BE-0C34-4AF4-BA10-28DF8C0A4916}" type="presOf" srcId="{B6C6F963-2E79-4423-8089-D65D01E0BA77}" destId="{8CA00E17-DCC5-4A9C-B28F-D1D4EF7E67BE}" srcOrd="0" destOrd="0" presId="urn:microsoft.com/office/officeart/2005/8/layout/hierarchy2"/>
    <dgm:cxn modelId="{3F719EC4-BDD5-4519-898F-8518FCC83F4F}" type="presOf" srcId="{1F4EF68F-4682-4924-9790-E9817E9B8C58}" destId="{F12E95FD-48F7-46CB-9D33-07991C8EB555}" srcOrd="0" destOrd="0" presId="urn:microsoft.com/office/officeart/2005/8/layout/hierarchy2"/>
    <dgm:cxn modelId="{3094C3CE-EA28-4B61-87C2-18CDB1578749}" type="presOf" srcId="{88C7E209-1DD5-4382-A76A-5E17440458FB}" destId="{B9B37675-57FB-4AF7-83A4-BE166F3D0B5D}" srcOrd="0" destOrd="0" presId="urn:microsoft.com/office/officeart/2005/8/layout/hierarchy2"/>
    <dgm:cxn modelId="{95E1B6D7-79C3-4347-BA6D-ACFA0E6EAC7D}" type="presOf" srcId="{591E0D79-B445-4C8A-9BB2-3F9063B65D18}" destId="{56620864-CE28-4C34-A93A-F5DAA313956E}" srcOrd="0" destOrd="0" presId="urn:microsoft.com/office/officeart/2005/8/layout/hierarchy2"/>
    <dgm:cxn modelId="{E12A1AE3-9E70-430B-913B-02C9178D899F}" type="presOf" srcId="{C0BCF19A-A501-4B50-83E3-C3B7EC443D4D}" destId="{13E010E5-E5D8-4E96-B4C4-31449168B462}" srcOrd="1" destOrd="0" presId="urn:microsoft.com/office/officeart/2005/8/layout/hierarchy2"/>
    <dgm:cxn modelId="{F7A736E3-7C18-4154-84CE-AD3176BDD232}" type="presOf" srcId="{03EF8C27-B9E3-4F0A-BC41-C5928D2D520E}" destId="{B546EA87-0A32-4299-A220-057BBAE5D865}" srcOrd="0" destOrd="0" presId="urn:microsoft.com/office/officeart/2005/8/layout/hierarchy2"/>
    <dgm:cxn modelId="{344C4DE4-1EAA-4DD9-BEF5-DEAF44D74431}" srcId="{A6871582-E032-4086-A81C-175FC12A4919}" destId="{626169E4-EBFF-4BEC-94FD-F5833B222599}" srcOrd="0" destOrd="0" parTransId="{672991AB-E940-4666-8F2B-80F3B3DD806F}" sibTransId="{9898EB69-DA54-47E2-BA8C-EFAC1E26A0A5}"/>
    <dgm:cxn modelId="{C4DB39F1-772C-4268-B692-F3B357ED0329}" type="presOf" srcId="{7F5D82AB-A2C1-4FD4-ABEC-8D5BE9705E7F}" destId="{B1973D98-889C-4191-80D3-FDB0E8D766BB}" srcOrd="0" destOrd="0" presId="urn:microsoft.com/office/officeart/2005/8/layout/hierarchy2"/>
    <dgm:cxn modelId="{30FF37F5-9652-4FA7-A87C-EDF2AF39992A}" type="presOf" srcId="{0A0D930C-FC53-4581-9927-4705B9027797}" destId="{A84CF956-E966-46D2-9DA7-25F2EA20AAAA}" srcOrd="0" destOrd="0" presId="urn:microsoft.com/office/officeart/2005/8/layout/hierarchy2"/>
    <dgm:cxn modelId="{DFE517F9-149E-4015-A2B9-D045BD51537D}" type="presOf" srcId="{A6871582-E032-4086-A81C-175FC12A4919}" destId="{93F55FA2-F8C7-449D-A8CF-8EBAA4250A31}" srcOrd="0" destOrd="0" presId="urn:microsoft.com/office/officeart/2005/8/layout/hierarchy2"/>
    <dgm:cxn modelId="{3FB679F9-820D-431C-886B-83B828EB8A08}" type="presOf" srcId="{56882F29-BE13-41C0-B4DD-3461C2A447F8}" destId="{EF47A806-04DD-4BAB-9403-6A846523FD81}" srcOrd="0" destOrd="0" presId="urn:microsoft.com/office/officeart/2005/8/layout/hierarchy2"/>
    <dgm:cxn modelId="{6DD84FFE-91FD-405D-A803-0EA2B3EE4F13}" type="presOf" srcId="{626169E4-EBFF-4BEC-94FD-F5833B222599}" destId="{603FF0AD-9F0E-4804-A73E-33E4AB7D0180}" srcOrd="0" destOrd="0" presId="urn:microsoft.com/office/officeart/2005/8/layout/hierarchy2"/>
    <dgm:cxn modelId="{0BAFB00B-BC3A-45F0-BA5D-909DCDCBBF9C}" type="presParOf" srcId="{F12E95FD-48F7-46CB-9D33-07991C8EB555}" destId="{58498BDC-E4D5-4A74-8DF3-DB2A0804CB98}" srcOrd="0" destOrd="0" presId="urn:microsoft.com/office/officeart/2005/8/layout/hierarchy2"/>
    <dgm:cxn modelId="{2D4C9745-4E3B-4484-8062-57FBA556893E}" type="presParOf" srcId="{58498BDC-E4D5-4A74-8DF3-DB2A0804CB98}" destId="{EF47A806-04DD-4BAB-9403-6A846523FD81}" srcOrd="0" destOrd="0" presId="urn:microsoft.com/office/officeart/2005/8/layout/hierarchy2"/>
    <dgm:cxn modelId="{4714537E-9F58-43D2-A5BD-3C08992E66FE}" type="presParOf" srcId="{58498BDC-E4D5-4A74-8DF3-DB2A0804CB98}" destId="{D26560BB-1B04-4C87-9031-371A6AEDFEF8}" srcOrd="1" destOrd="0" presId="urn:microsoft.com/office/officeart/2005/8/layout/hierarchy2"/>
    <dgm:cxn modelId="{B50AD268-5144-4BFD-81FD-F5F33095C43F}" type="presParOf" srcId="{D26560BB-1B04-4C87-9031-371A6AEDFEF8}" destId="{38F8C29D-F240-40D3-ADB4-071E9DB29D2B}" srcOrd="0" destOrd="0" presId="urn:microsoft.com/office/officeart/2005/8/layout/hierarchy2"/>
    <dgm:cxn modelId="{A8548D1B-30B8-478B-96F4-144A13B86FF2}" type="presParOf" srcId="{38F8C29D-F240-40D3-ADB4-071E9DB29D2B}" destId="{13E010E5-E5D8-4E96-B4C4-31449168B462}" srcOrd="0" destOrd="0" presId="urn:microsoft.com/office/officeart/2005/8/layout/hierarchy2"/>
    <dgm:cxn modelId="{8D37CA5B-532B-4350-A2EB-8F3FFFA87817}" type="presParOf" srcId="{D26560BB-1B04-4C87-9031-371A6AEDFEF8}" destId="{DDF7B4DD-487E-4CAC-9E4E-15AD9DB23C02}" srcOrd="1" destOrd="0" presId="urn:microsoft.com/office/officeart/2005/8/layout/hierarchy2"/>
    <dgm:cxn modelId="{FAAFB3BA-2BEA-406E-8259-B503F9B65961}" type="presParOf" srcId="{DDF7B4DD-487E-4CAC-9E4E-15AD9DB23C02}" destId="{93F55FA2-F8C7-449D-A8CF-8EBAA4250A31}" srcOrd="0" destOrd="0" presId="urn:microsoft.com/office/officeart/2005/8/layout/hierarchy2"/>
    <dgm:cxn modelId="{136FBE50-ECD3-400F-AFB9-35706577C289}" type="presParOf" srcId="{DDF7B4DD-487E-4CAC-9E4E-15AD9DB23C02}" destId="{921952D6-0695-429F-88FE-75BE12EC3E5D}" srcOrd="1" destOrd="0" presId="urn:microsoft.com/office/officeart/2005/8/layout/hierarchy2"/>
    <dgm:cxn modelId="{7833D4AE-D7EB-42A9-BA35-1AC085C37BC7}" type="presParOf" srcId="{921952D6-0695-429F-88FE-75BE12EC3E5D}" destId="{E43B98C7-2B9A-478C-B213-164475832753}" srcOrd="0" destOrd="0" presId="urn:microsoft.com/office/officeart/2005/8/layout/hierarchy2"/>
    <dgm:cxn modelId="{7DD56CAF-D9F6-4955-A43A-2615E097C019}" type="presParOf" srcId="{E43B98C7-2B9A-478C-B213-164475832753}" destId="{7B6F9C77-2649-407F-A5D7-0481C593A72E}" srcOrd="0" destOrd="0" presId="urn:microsoft.com/office/officeart/2005/8/layout/hierarchy2"/>
    <dgm:cxn modelId="{31FD629E-D697-4592-A924-CC89A13F5E43}" type="presParOf" srcId="{921952D6-0695-429F-88FE-75BE12EC3E5D}" destId="{E95C5482-8CB5-447E-87F5-8FD513E8D52F}" srcOrd="1" destOrd="0" presId="urn:microsoft.com/office/officeart/2005/8/layout/hierarchy2"/>
    <dgm:cxn modelId="{878A34C7-61F1-4A3D-82A4-402AADBE29D1}" type="presParOf" srcId="{E95C5482-8CB5-447E-87F5-8FD513E8D52F}" destId="{603FF0AD-9F0E-4804-A73E-33E4AB7D0180}" srcOrd="0" destOrd="0" presId="urn:microsoft.com/office/officeart/2005/8/layout/hierarchy2"/>
    <dgm:cxn modelId="{EFCA20FC-45F1-4C16-86AC-43EA3CDE49F3}" type="presParOf" srcId="{E95C5482-8CB5-447E-87F5-8FD513E8D52F}" destId="{336F3337-F37C-4803-BEA8-3D39D1846B6A}" srcOrd="1" destOrd="0" presId="urn:microsoft.com/office/officeart/2005/8/layout/hierarchy2"/>
    <dgm:cxn modelId="{7D2C5C32-33D8-4B2C-90C8-3355A8196757}" type="presParOf" srcId="{921952D6-0695-429F-88FE-75BE12EC3E5D}" destId="{8CA00E17-DCC5-4A9C-B28F-D1D4EF7E67BE}" srcOrd="2" destOrd="0" presId="urn:microsoft.com/office/officeart/2005/8/layout/hierarchy2"/>
    <dgm:cxn modelId="{E60F53A3-D279-4D6B-8581-DFF5E61694DA}" type="presParOf" srcId="{8CA00E17-DCC5-4A9C-B28F-D1D4EF7E67BE}" destId="{464F9AC4-811E-46A9-9C09-0BBD7F89A825}" srcOrd="0" destOrd="0" presId="urn:microsoft.com/office/officeart/2005/8/layout/hierarchy2"/>
    <dgm:cxn modelId="{6CD32457-F6F1-4387-9C1D-7AD0E28211BD}" type="presParOf" srcId="{921952D6-0695-429F-88FE-75BE12EC3E5D}" destId="{69CCB2E4-C29B-483E-BDBF-9928BDDD9723}" srcOrd="3" destOrd="0" presId="urn:microsoft.com/office/officeart/2005/8/layout/hierarchy2"/>
    <dgm:cxn modelId="{D7A65CF5-6203-40BA-8A99-3C5B786B583E}" type="presParOf" srcId="{69CCB2E4-C29B-483E-BDBF-9928BDDD9723}" destId="{981F8906-7874-4394-BCD6-61F960438533}" srcOrd="0" destOrd="0" presId="urn:microsoft.com/office/officeart/2005/8/layout/hierarchy2"/>
    <dgm:cxn modelId="{6842DD08-2932-460E-8129-21589488C912}" type="presParOf" srcId="{69CCB2E4-C29B-483E-BDBF-9928BDDD9723}" destId="{EDC12A31-1D93-4E1E-9824-F38E5A96B67F}" srcOrd="1" destOrd="0" presId="urn:microsoft.com/office/officeart/2005/8/layout/hierarchy2"/>
    <dgm:cxn modelId="{3A28F606-A8A1-45CB-AA14-E5B7B6898EB1}" type="presParOf" srcId="{D26560BB-1B04-4C87-9031-371A6AEDFEF8}" destId="{F68FCCD1-BC65-433C-A103-16DB30DC8DFD}" srcOrd="2" destOrd="0" presId="urn:microsoft.com/office/officeart/2005/8/layout/hierarchy2"/>
    <dgm:cxn modelId="{E1D8A79C-D819-4CD5-8706-44E069588890}" type="presParOf" srcId="{F68FCCD1-BC65-433C-A103-16DB30DC8DFD}" destId="{7C6A72C6-1031-49CA-86F9-8D6DBD71C6C0}" srcOrd="0" destOrd="0" presId="urn:microsoft.com/office/officeart/2005/8/layout/hierarchy2"/>
    <dgm:cxn modelId="{5A7EFB8A-20C4-4B4B-9481-A5DCF76F0FAD}" type="presParOf" srcId="{D26560BB-1B04-4C87-9031-371A6AEDFEF8}" destId="{29B3F2EF-092C-4C17-9979-7A8F40ABDE4C}" srcOrd="3" destOrd="0" presId="urn:microsoft.com/office/officeart/2005/8/layout/hierarchy2"/>
    <dgm:cxn modelId="{88C35698-F76B-4543-9723-155D17A3B4E6}" type="presParOf" srcId="{29B3F2EF-092C-4C17-9979-7A8F40ABDE4C}" destId="{B9B37675-57FB-4AF7-83A4-BE166F3D0B5D}" srcOrd="0" destOrd="0" presId="urn:microsoft.com/office/officeart/2005/8/layout/hierarchy2"/>
    <dgm:cxn modelId="{0AB907CC-E6F2-43A7-A64B-309DEDA7161A}" type="presParOf" srcId="{29B3F2EF-092C-4C17-9979-7A8F40ABDE4C}" destId="{74E107FF-E8E0-4EF8-95C7-2A517C7D2E4A}" srcOrd="1" destOrd="0" presId="urn:microsoft.com/office/officeart/2005/8/layout/hierarchy2"/>
    <dgm:cxn modelId="{D3090986-D86F-4500-B6DD-61872211FA98}" type="presParOf" srcId="{74E107FF-E8E0-4EF8-95C7-2A517C7D2E4A}" destId="{B546EA87-0A32-4299-A220-057BBAE5D865}" srcOrd="0" destOrd="0" presId="urn:microsoft.com/office/officeart/2005/8/layout/hierarchy2"/>
    <dgm:cxn modelId="{8EBE175D-E08F-4FEE-A043-277451AA012C}" type="presParOf" srcId="{B546EA87-0A32-4299-A220-057BBAE5D865}" destId="{886BCF60-4565-452E-99FD-0D2101DD6085}" srcOrd="0" destOrd="0" presId="urn:microsoft.com/office/officeart/2005/8/layout/hierarchy2"/>
    <dgm:cxn modelId="{B2EA160E-1481-4A87-98D1-B99B40922B8E}" type="presParOf" srcId="{74E107FF-E8E0-4EF8-95C7-2A517C7D2E4A}" destId="{A4CAC812-7647-4569-B7CB-F2021A4B2ABA}" srcOrd="1" destOrd="0" presId="urn:microsoft.com/office/officeart/2005/8/layout/hierarchy2"/>
    <dgm:cxn modelId="{3EB42F95-6F29-42D7-8F5B-E7E69EFD16C5}" type="presParOf" srcId="{A4CAC812-7647-4569-B7CB-F2021A4B2ABA}" destId="{56620864-CE28-4C34-A93A-F5DAA313956E}" srcOrd="0" destOrd="0" presId="urn:microsoft.com/office/officeart/2005/8/layout/hierarchy2"/>
    <dgm:cxn modelId="{E19E9045-350A-4EF2-99BC-136A9DAAF255}" type="presParOf" srcId="{A4CAC812-7647-4569-B7CB-F2021A4B2ABA}" destId="{0CDA5681-034E-409D-90C7-B9F8FBA8BAB1}" srcOrd="1" destOrd="0" presId="urn:microsoft.com/office/officeart/2005/8/layout/hierarchy2"/>
    <dgm:cxn modelId="{5F33B55B-F55F-4054-AA49-36F35F62FD24}" type="presParOf" srcId="{74E107FF-E8E0-4EF8-95C7-2A517C7D2E4A}" destId="{A84CF956-E966-46D2-9DA7-25F2EA20AAAA}" srcOrd="2" destOrd="0" presId="urn:microsoft.com/office/officeart/2005/8/layout/hierarchy2"/>
    <dgm:cxn modelId="{ED7077FF-14F4-4758-A831-9E58A28D7FC7}" type="presParOf" srcId="{A84CF956-E966-46D2-9DA7-25F2EA20AAAA}" destId="{A4B7421C-3E43-487B-ACB2-359398286BE1}" srcOrd="0" destOrd="0" presId="urn:microsoft.com/office/officeart/2005/8/layout/hierarchy2"/>
    <dgm:cxn modelId="{30580EFB-278D-483B-84C9-2381580157AB}" type="presParOf" srcId="{74E107FF-E8E0-4EF8-95C7-2A517C7D2E4A}" destId="{0BC38B8B-40D2-4C97-9EE3-827C45B61D92}" srcOrd="3" destOrd="0" presId="urn:microsoft.com/office/officeart/2005/8/layout/hierarchy2"/>
    <dgm:cxn modelId="{49ACB037-FFF6-4CAF-8D5D-F3ECA1CBD552}" type="presParOf" srcId="{0BC38B8B-40D2-4C97-9EE3-827C45B61D92}" destId="{B1973D98-889C-4191-80D3-FDB0E8D766BB}" srcOrd="0" destOrd="0" presId="urn:microsoft.com/office/officeart/2005/8/layout/hierarchy2"/>
    <dgm:cxn modelId="{1C897892-A726-4D83-A7BD-6C54855BA548}" type="presParOf" srcId="{0BC38B8B-40D2-4C97-9EE3-827C45B61D92}" destId="{EA9029AC-76C9-4179-967D-662DD01A3F57}"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B111B73-D50C-4DD3-B7F0-094FC1A4E5AE}" type="doc">
      <dgm:prSet loTypeId="urn:microsoft.com/office/officeart/2005/8/layout/radial6" loCatId="relationship" qsTypeId="urn:microsoft.com/office/officeart/2005/8/quickstyle/simple1" qsCatId="simple" csTypeId="urn:microsoft.com/office/officeart/2005/8/colors/accent1_2" csCatId="accent1" phldr="1"/>
      <dgm:spPr/>
      <dgm:t>
        <a:bodyPr/>
        <a:lstStyle/>
        <a:p>
          <a:endParaRPr lang="zh-CN" altLang="en-US"/>
        </a:p>
      </dgm:t>
    </dgm:pt>
    <dgm:pt modelId="{AA647FD6-AB7B-4409-8C19-8B976040CE34}">
      <dgm:prSet/>
      <dgm:spPr/>
      <dgm:t>
        <a:bodyPr/>
        <a:lstStyle/>
        <a:p>
          <a:r>
            <a:rPr lang="zh-CN" dirty="0"/>
            <a:t>国外发展现状</a:t>
          </a:r>
        </a:p>
      </dgm:t>
    </dgm:pt>
    <dgm:pt modelId="{70C16636-E7B3-41D9-9C90-49512298B4EE}" type="parTrans" cxnId="{64BCF3B2-DACC-4E40-9BD0-EAC14DA2D863}">
      <dgm:prSet/>
      <dgm:spPr/>
      <dgm:t>
        <a:bodyPr/>
        <a:lstStyle/>
        <a:p>
          <a:endParaRPr lang="zh-CN" altLang="en-US"/>
        </a:p>
      </dgm:t>
    </dgm:pt>
    <dgm:pt modelId="{23AFC354-1841-49FC-AD15-2BE5BE9C423C}" type="sibTrans" cxnId="{64BCF3B2-DACC-4E40-9BD0-EAC14DA2D863}">
      <dgm:prSet/>
      <dgm:spPr/>
      <dgm:t>
        <a:bodyPr/>
        <a:lstStyle/>
        <a:p>
          <a:endParaRPr lang="zh-CN" altLang="en-US"/>
        </a:p>
      </dgm:t>
    </dgm:pt>
    <dgm:pt modelId="{3AF81E4C-805F-4246-9B1D-10110CA23EDD}">
      <dgm:prSet/>
      <dgm:spPr/>
      <dgm:t>
        <a:bodyPr/>
        <a:lstStyle/>
        <a:p>
          <a:r>
            <a:rPr lang="zh-CN" altLang="en-US" dirty="0"/>
            <a:t>农机</a:t>
          </a:r>
          <a:endParaRPr lang="en-US" altLang="zh-CN" dirty="0"/>
        </a:p>
        <a:p>
          <a:r>
            <a:rPr lang="zh-CN" altLang="en-US" dirty="0"/>
            <a:t>定位</a:t>
          </a:r>
          <a:endParaRPr lang="zh-CN" dirty="0"/>
        </a:p>
      </dgm:t>
    </dgm:pt>
    <dgm:pt modelId="{BA2F06FD-C539-401F-9715-EF5C9747541D}" type="parTrans" cxnId="{AA35574B-38B4-420B-A1AA-C997066EDCC0}">
      <dgm:prSet/>
      <dgm:spPr/>
      <dgm:t>
        <a:bodyPr/>
        <a:lstStyle/>
        <a:p>
          <a:endParaRPr lang="zh-CN" altLang="en-US"/>
        </a:p>
      </dgm:t>
    </dgm:pt>
    <dgm:pt modelId="{900CAF87-8161-4CAF-BB41-6843EBB8FC64}" type="sibTrans" cxnId="{AA35574B-38B4-420B-A1AA-C997066EDCC0}">
      <dgm:prSet/>
      <dgm:spPr/>
      <dgm:t>
        <a:bodyPr/>
        <a:lstStyle/>
        <a:p>
          <a:endParaRPr lang="zh-CN" altLang="en-US"/>
        </a:p>
      </dgm:t>
    </dgm:pt>
    <dgm:pt modelId="{D80ECBEF-C7D7-4C5C-B4D8-E7D5063E8074}">
      <dgm:prSet/>
      <dgm:spPr/>
      <dgm:t>
        <a:bodyPr/>
        <a:lstStyle/>
        <a:p>
          <a:r>
            <a:rPr lang="zh-CN" altLang="en-US" dirty="0"/>
            <a:t>道路</a:t>
          </a:r>
          <a:endParaRPr lang="en-US" altLang="zh-CN" dirty="0"/>
        </a:p>
        <a:p>
          <a:r>
            <a:rPr lang="zh-CN" altLang="en-US" dirty="0"/>
            <a:t>导航</a:t>
          </a:r>
          <a:endParaRPr lang="zh-CN" dirty="0"/>
        </a:p>
      </dgm:t>
    </dgm:pt>
    <dgm:pt modelId="{A77B9BF0-7514-4ECB-9CA8-597E84EB279E}" type="parTrans" cxnId="{1AB086C3-8927-440E-A8C1-5D70790335BF}">
      <dgm:prSet/>
      <dgm:spPr/>
      <dgm:t>
        <a:bodyPr/>
        <a:lstStyle/>
        <a:p>
          <a:endParaRPr lang="zh-CN" altLang="en-US"/>
        </a:p>
      </dgm:t>
    </dgm:pt>
    <dgm:pt modelId="{FC125FFD-B355-4877-AD23-3E2D1AAEF86F}" type="sibTrans" cxnId="{1AB086C3-8927-440E-A8C1-5D70790335BF}">
      <dgm:prSet/>
      <dgm:spPr/>
      <dgm:t>
        <a:bodyPr/>
        <a:lstStyle/>
        <a:p>
          <a:endParaRPr lang="zh-CN" altLang="en-US"/>
        </a:p>
      </dgm:t>
    </dgm:pt>
    <dgm:pt modelId="{CB53F9C0-D95D-428D-84F9-7849B73B8E3B}">
      <dgm:prSet/>
      <dgm:spPr/>
      <dgm:t>
        <a:bodyPr/>
        <a:lstStyle/>
        <a:p>
          <a:r>
            <a:rPr lang="zh-CN" dirty="0"/>
            <a:t>农机</a:t>
          </a:r>
          <a:endParaRPr lang="en-US" altLang="zh-CN" dirty="0"/>
        </a:p>
        <a:p>
          <a:r>
            <a:rPr lang="zh-CN" dirty="0"/>
            <a:t>避障</a:t>
          </a:r>
        </a:p>
      </dgm:t>
    </dgm:pt>
    <dgm:pt modelId="{8C10A0FB-C69B-4566-ACA0-2C144DA555E2}" type="parTrans" cxnId="{9D8142C1-228D-4ABA-ABFB-9D905FCAB111}">
      <dgm:prSet/>
      <dgm:spPr/>
      <dgm:t>
        <a:bodyPr/>
        <a:lstStyle/>
        <a:p>
          <a:endParaRPr lang="zh-CN" altLang="en-US"/>
        </a:p>
      </dgm:t>
    </dgm:pt>
    <dgm:pt modelId="{84FA9B0D-0EF7-4C2B-A221-3BB4EBE8C989}" type="sibTrans" cxnId="{9D8142C1-228D-4ABA-ABFB-9D905FCAB111}">
      <dgm:prSet/>
      <dgm:spPr/>
      <dgm:t>
        <a:bodyPr/>
        <a:lstStyle/>
        <a:p>
          <a:endParaRPr lang="zh-CN" altLang="en-US"/>
        </a:p>
      </dgm:t>
    </dgm:pt>
    <dgm:pt modelId="{D12E681D-6CE0-4969-9726-C7A33B667D7E}">
      <dgm:prSet/>
      <dgm:spPr/>
      <dgm:t>
        <a:bodyPr/>
        <a:lstStyle/>
        <a:p>
          <a:r>
            <a:rPr lang="zh-CN" dirty="0"/>
            <a:t>导航</a:t>
          </a:r>
          <a:endParaRPr lang="en-US" altLang="zh-CN" dirty="0"/>
        </a:p>
        <a:p>
          <a:r>
            <a:rPr lang="zh-CN" altLang="en-US" dirty="0"/>
            <a:t>软件</a:t>
          </a:r>
          <a:endParaRPr lang="zh-CN" dirty="0"/>
        </a:p>
      </dgm:t>
    </dgm:pt>
    <dgm:pt modelId="{F46F136A-EB07-427D-8914-87BD5D613B23}" type="parTrans" cxnId="{D209063B-DC98-47A0-93AF-F82608935D23}">
      <dgm:prSet/>
      <dgm:spPr/>
      <dgm:t>
        <a:bodyPr/>
        <a:lstStyle/>
        <a:p>
          <a:endParaRPr lang="zh-CN" altLang="en-US"/>
        </a:p>
      </dgm:t>
    </dgm:pt>
    <dgm:pt modelId="{38C1633A-6793-46B5-8EA9-A5F134D06DFB}" type="sibTrans" cxnId="{D209063B-DC98-47A0-93AF-F82608935D23}">
      <dgm:prSet/>
      <dgm:spPr/>
      <dgm:t>
        <a:bodyPr/>
        <a:lstStyle/>
        <a:p>
          <a:endParaRPr lang="zh-CN" altLang="en-US"/>
        </a:p>
      </dgm:t>
    </dgm:pt>
    <dgm:pt modelId="{8CEBAAA3-186E-4770-9120-68C209887B9D}" type="pres">
      <dgm:prSet presAssocID="{3B111B73-D50C-4DD3-B7F0-094FC1A4E5AE}" presName="Name0" presStyleCnt="0">
        <dgm:presLayoutVars>
          <dgm:chMax val="1"/>
          <dgm:dir/>
          <dgm:animLvl val="ctr"/>
          <dgm:resizeHandles val="exact"/>
        </dgm:presLayoutVars>
      </dgm:prSet>
      <dgm:spPr/>
    </dgm:pt>
    <dgm:pt modelId="{6AD4E5AE-E65E-432E-877B-98982B36B5D7}" type="pres">
      <dgm:prSet presAssocID="{AA647FD6-AB7B-4409-8C19-8B976040CE34}" presName="centerShape" presStyleLbl="node0" presStyleIdx="0" presStyleCnt="1"/>
      <dgm:spPr/>
    </dgm:pt>
    <dgm:pt modelId="{4F97FE51-8E0D-4609-8C2A-69BE85ECB2FD}" type="pres">
      <dgm:prSet presAssocID="{3AF81E4C-805F-4246-9B1D-10110CA23EDD}" presName="node" presStyleLbl="node1" presStyleIdx="0" presStyleCnt="4">
        <dgm:presLayoutVars>
          <dgm:bulletEnabled val="1"/>
        </dgm:presLayoutVars>
      </dgm:prSet>
      <dgm:spPr/>
    </dgm:pt>
    <dgm:pt modelId="{826DAEB6-B92C-432A-BF64-3DFAFC94B049}" type="pres">
      <dgm:prSet presAssocID="{3AF81E4C-805F-4246-9B1D-10110CA23EDD}" presName="dummy" presStyleCnt="0"/>
      <dgm:spPr/>
    </dgm:pt>
    <dgm:pt modelId="{47C526C1-C220-4782-8D0A-8AC826D6E139}" type="pres">
      <dgm:prSet presAssocID="{900CAF87-8161-4CAF-BB41-6843EBB8FC64}" presName="sibTrans" presStyleLbl="sibTrans2D1" presStyleIdx="0" presStyleCnt="4"/>
      <dgm:spPr/>
    </dgm:pt>
    <dgm:pt modelId="{C2B7E143-A904-4AA9-A878-96B980C194B5}" type="pres">
      <dgm:prSet presAssocID="{D80ECBEF-C7D7-4C5C-B4D8-E7D5063E8074}" presName="node" presStyleLbl="node1" presStyleIdx="1" presStyleCnt="4">
        <dgm:presLayoutVars>
          <dgm:bulletEnabled val="1"/>
        </dgm:presLayoutVars>
      </dgm:prSet>
      <dgm:spPr/>
    </dgm:pt>
    <dgm:pt modelId="{F86B48CA-A072-4E60-AC34-E3692E9D942A}" type="pres">
      <dgm:prSet presAssocID="{D80ECBEF-C7D7-4C5C-B4D8-E7D5063E8074}" presName="dummy" presStyleCnt="0"/>
      <dgm:spPr/>
    </dgm:pt>
    <dgm:pt modelId="{8D1493FF-63DE-4CEE-B50A-676FB52E2947}" type="pres">
      <dgm:prSet presAssocID="{FC125FFD-B355-4877-AD23-3E2D1AAEF86F}" presName="sibTrans" presStyleLbl="sibTrans2D1" presStyleIdx="1" presStyleCnt="4"/>
      <dgm:spPr/>
    </dgm:pt>
    <dgm:pt modelId="{E9C0E0E6-26A1-45AE-9FD7-E6ED4E5B8629}" type="pres">
      <dgm:prSet presAssocID="{CB53F9C0-D95D-428D-84F9-7849B73B8E3B}" presName="node" presStyleLbl="node1" presStyleIdx="2" presStyleCnt="4">
        <dgm:presLayoutVars>
          <dgm:bulletEnabled val="1"/>
        </dgm:presLayoutVars>
      </dgm:prSet>
      <dgm:spPr/>
    </dgm:pt>
    <dgm:pt modelId="{258B3D63-6FA2-41E9-9A6E-378AEA7C3C79}" type="pres">
      <dgm:prSet presAssocID="{CB53F9C0-D95D-428D-84F9-7849B73B8E3B}" presName="dummy" presStyleCnt="0"/>
      <dgm:spPr/>
    </dgm:pt>
    <dgm:pt modelId="{E1185E88-08DE-4356-8728-238BCC27E34A}" type="pres">
      <dgm:prSet presAssocID="{84FA9B0D-0EF7-4C2B-A221-3BB4EBE8C989}" presName="sibTrans" presStyleLbl="sibTrans2D1" presStyleIdx="2" presStyleCnt="4"/>
      <dgm:spPr/>
    </dgm:pt>
    <dgm:pt modelId="{FD4A1803-AD3C-407B-BE1F-B1802BC27609}" type="pres">
      <dgm:prSet presAssocID="{D12E681D-6CE0-4969-9726-C7A33B667D7E}" presName="node" presStyleLbl="node1" presStyleIdx="3" presStyleCnt="4">
        <dgm:presLayoutVars>
          <dgm:bulletEnabled val="1"/>
        </dgm:presLayoutVars>
      </dgm:prSet>
      <dgm:spPr/>
    </dgm:pt>
    <dgm:pt modelId="{70B3FE70-D03D-479D-A1B6-FE5C569D3BA2}" type="pres">
      <dgm:prSet presAssocID="{D12E681D-6CE0-4969-9726-C7A33B667D7E}" presName="dummy" presStyleCnt="0"/>
      <dgm:spPr/>
    </dgm:pt>
    <dgm:pt modelId="{2C91D237-FBC9-4F4D-8E59-DDEC108B00A7}" type="pres">
      <dgm:prSet presAssocID="{38C1633A-6793-46B5-8EA9-A5F134D06DFB}" presName="sibTrans" presStyleLbl="sibTrans2D1" presStyleIdx="3" presStyleCnt="4"/>
      <dgm:spPr/>
    </dgm:pt>
  </dgm:ptLst>
  <dgm:cxnLst>
    <dgm:cxn modelId="{F2976815-3CC0-4232-9164-464EBEBAEBFA}" type="presOf" srcId="{900CAF87-8161-4CAF-BB41-6843EBB8FC64}" destId="{47C526C1-C220-4782-8D0A-8AC826D6E139}" srcOrd="0" destOrd="0" presId="urn:microsoft.com/office/officeart/2005/8/layout/radial6"/>
    <dgm:cxn modelId="{A15E0C25-3D9B-4787-BB60-E93F750106E6}" type="presOf" srcId="{D12E681D-6CE0-4969-9726-C7A33B667D7E}" destId="{FD4A1803-AD3C-407B-BE1F-B1802BC27609}" srcOrd="0" destOrd="0" presId="urn:microsoft.com/office/officeart/2005/8/layout/radial6"/>
    <dgm:cxn modelId="{D209063B-DC98-47A0-93AF-F82608935D23}" srcId="{AA647FD6-AB7B-4409-8C19-8B976040CE34}" destId="{D12E681D-6CE0-4969-9726-C7A33B667D7E}" srcOrd="3" destOrd="0" parTransId="{F46F136A-EB07-427D-8914-87BD5D613B23}" sibTransId="{38C1633A-6793-46B5-8EA9-A5F134D06DFB}"/>
    <dgm:cxn modelId="{AA35574B-38B4-420B-A1AA-C997066EDCC0}" srcId="{AA647FD6-AB7B-4409-8C19-8B976040CE34}" destId="{3AF81E4C-805F-4246-9B1D-10110CA23EDD}" srcOrd="0" destOrd="0" parTransId="{BA2F06FD-C539-401F-9715-EF5C9747541D}" sibTransId="{900CAF87-8161-4CAF-BB41-6843EBB8FC64}"/>
    <dgm:cxn modelId="{338A6C94-4121-41C9-BF71-3BF1DEC37EAF}" type="presOf" srcId="{84FA9B0D-0EF7-4C2B-A221-3BB4EBE8C989}" destId="{E1185E88-08DE-4356-8728-238BCC27E34A}" srcOrd="0" destOrd="0" presId="urn:microsoft.com/office/officeart/2005/8/layout/radial6"/>
    <dgm:cxn modelId="{59344E99-526C-4B08-84BA-0A4E0062BB77}" type="presOf" srcId="{CB53F9C0-D95D-428D-84F9-7849B73B8E3B}" destId="{E9C0E0E6-26A1-45AE-9FD7-E6ED4E5B8629}" srcOrd="0" destOrd="0" presId="urn:microsoft.com/office/officeart/2005/8/layout/radial6"/>
    <dgm:cxn modelId="{D2C5B4AE-BB44-4CC5-99DA-30A39FA01BE0}" type="presOf" srcId="{D80ECBEF-C7D7-4C5C-B4D8-E7D5063E8074}" destId="{C2B7E143-A904-4AA9-A878-96B980C194B5}" srcOrd="0" destOrd="0" presId="urn:microsoft.com/office/officeart/2005/8/layout/radial6"/>
    <dgm:cxn modelId="{497464AF-5927-42D2-B4DC-2357A9FEA5B4}" type="presOf" srcId="{FC125FFD-B355-4877-AD23-3E2D1AAEF86F}" destId="{8D1493FF-63DE-4CEE-B50A-676FB52E2947}" srcOrd="0" destOrd="0" presId="urn:microsoft.com/office/officeart/2005/8/layout/radial6"/>
    <dgm:cxn modelId="{FA926BB2-CCEE-4887-8037-B453421413D7}" type="presOf" srcId="{AA647FD6-AB7B-4409-8C19-8B976040CE34}" destId="{6AD4E5AE-E65E-432E-877B-98982B36B5D7}" srcOrd="0" destOrd="0" presId="urn:microsoft.com/office/officeart/2005/8/layout/radial6"/>
    <dgm:cxn modelId="{64BCF3B2-DACC-4E40-9BD0-EAC14DA2D863}" srcId="{3B111B73-D50C-4DD3-B7F0-094FC1A4E5AE}" destId="{AA647FD6-AB7B-4409-8C19-8B976040CE34}" srcOrd="0" destOrd="0" parTransId="{70C16636-E7B3-41D9-9C90-49512298B4EE}" sibTransId="{23AFC354-1841-49FC-AD15-2BE5BE9C423C}"/>
    <dgm:cxn modelId="{9D8142C1-228D-4ABA-ABFB-9D905FCAB111}" srcId="{AA647FD6-AB7B-4409-8C19-8B976040CE34}" destId="{CB53F9C0-D95D-428D-84F9-7849B73B8E3B}" srcOrd="2" destOrd="0" parTransId="{8C10A0FB-C69B-4566-ACA0-2C144DA555E2}" sibTransId="{84FA9B0D-0EF7-4C2B-A221-3BB4EBE8C989}"/>
    <dgm:cxn modelId="{1AB086C3-8927-440E-A8C1-5D70790335BF}" srcId="{AA647FD6-AB7B-4409-8C19-8B976040CE34}" destId="{D80ECBEF-C7D7-4C5C-B4D8-E7D5063E8074}" srcOrd="1" destOrd="0" parTransId="{A77B9BF0-7514-4ECB-9CA8-597E84EB279E}" sibTransId="{FC125FFD-B355-4877-AD23-3E2D1AAEF86F}"/>
    <dgm:cxn modelId="{517E9DF6-A9AE-4518-8A7D-24AEB0545C4E}" type="presOf" srcId="{38C1633A-6793-46B5-8EA9-A5F134D06DFB}" destId="{2C91D237-FBC9-4F4D-8E59-DDEC108B00A7}" srcOrd="0" destOrd="0" presId="urn:microsoft.com/office/officeart/2005/8/layout/radial6"/>
    <dgm:cxn modelId="{30CFD8F7-12B7-487C-B1FA-C938C9FB5D3E}" type="presOf" srcId="{3B111B73-D50C-4DD3-B7F0-094FC1A4E5AE}" destId="{8CEBAAA3-186E-4770-9120-68C209887B9D}" srcOrd="0" destOrd="0" presId="urn:microsoft.com/office/officeart/2005/8/layout/radial6"/>
    <dgm:cxn modelId="{916FA5FE-9666-498E-A0BB-74A88E068C25}" type="presOf" srcId="{3AF81E4C-805F-4246-9B1D-10110CA23EDD}" destId="{4F97FE51-8E0D-4609-8C2A-69BE85ECB2FD}" srcOrd="0" destOrd="0" presId="urn:microsoft.com/office/officeart/2005/8/layout/radial6"/>
    <dgm:cxn modelId="{1A0B2D86-D6D5-4287-8C41-E409427A32A9}" type="presParOf" srcId="{8CEBAAA3-186E-4770-9120-68C209887B9D}" destId="{6AD4E5AE-E65E-432E-877B-98982B36B5D7}" srcOrd="0" destOrd="0" presId="urn:microsoft.com/office/officeart/2005/8/layout/radial6"/>
    <dgm:cxn modelId="{D3F91794-B3BF-4511-AF4C-1346F496A245}" type="presParOf" srcId="{8CEBAAA3-186E-4770-9120-68C209887B9D}" destId="{4F97FE51-8E0D-4609-8C2A-69BE85ECB2FD}" srcOrd="1" destOrd="0" presId="urn:microsoft.com/office/officeart/2005/8/layout/radial6"/>
    <dgm:cxn modelId="{E00739BF-FC0B-453B-94F6-7028B01EBA87}" type="presParOf" srcId="{8CEBAAA3-186E-4770-9120-68C209887B9D}" destId="{826DAEB6-B92C-432A-BF64-3DFAFC94B049}" srcOrd="2" destOrd="0" presId="urn:microsoft.com/office/officeart/2005/8/layout/radial6"/>
    <dgm:cxn modelId="{0B5DF318-572D-43DF-888F-7BD4BF8B593A}" type="presParOf" srcId="{8CEBAAA3-186E-4770-9120-68C209887B9D}" destId="{47C526C1-C220-4782-8D0A-8AC826D6E139}" srcOrd="3" destOrd="0" presId="urn:microsoft.com/office/officeart/2005/8/layout/radial6"/>
    <dgm:cxn modelId="{40F89F6C-2E5B-4E88-B93A-632C771D6B3D}" type="presParOf" srcId="{8CEBAAA3-186E-4770-9120-68C209887B9D}" destId="{C2B7E143-A904-4AA9-A878-96B980C194B5}" srcOrd="4" destOrd="0" presId="urn:microsoft.com/office/officeart/2005/8/layout/radial6"/>
    <dgm:cxn modelId="{3CCCA840-782C-49A3-AEA4-E1FE2DEC5929}" type="presParOf" srcId="{8CEBAAA3-186E-4770-9120-68C209887B9D}" destId="{F86B48CA-A072-4E60-AC34-E3692E9D942A}" srcOrd="5" destOrd="0" presId="urn:microsoft.com/office/officeart/2005/8/layout/radial6"/>
    <dgm:cxn modelId="{1A166285-5564-4574-B14C-66675EA32E05}" type="presParOf" srcId="{8CEBAAA3-186E-4770-9120-68C209887B9D}" destId="{8D1493FF-63DE-4CEE-B50A-676FB52E2947}" srcOrd="6" destOrd="0" presId="urn:microsoft.com/office/officeart/2005/8/layout/radial6"/>
    <dgm:cxn modelId="{99FAD434-3D0A-4C14-B79A-4C15F04E91F7}" type="presParOf" srcId="{8CEBAAA3-186E-4770-9120-68C209887B9D}" destId="{E9C0E0E6-26A1-45AE-9FD7-E6ED4E5B8629}" srcOrd="7" destOrd="0" presId="urn:microsoft.com/office/officeart/2005/8/layout/radial6"/>
    <dgm:cxn modelId="{B14E57B7-70B2-4F0C-A73D-B842120E6743}" type="presParOf" srcId="{8CEBAAA3-186E-4770-9120-68C209887B9D}" destId="{258B3D63-6FA2-41E9-9A6E-378AEA7C3C79}" srcOrd="8" destOrd="0" presId="urn:microsoft.com/office/officeart/2005/8/layout/radial6"/>
    <dgm:cxn modelId="{8DA95722-A2BB-49E5-AC20-5B2F4E325F42}" type="presParOf" srcId="{8CEBAAA3-186E-4770-9120-68C209887B9D}" destId="{E1185E88-08DE-4356-8728-238BCC27E34A}" srcOrd="9" destOrd="0" presId="urn:microsoft.com/office/officeart/2005/8/layout/radial6"/>
    <dgm:cxn modelId="{49C9DF74-0B38-4135-905C-3977EF4056AE}" type="presParOf" srcId="{8CEBAAA3-186E-4770-9120-68C209887B9D}" destId="{FD4A1803-AD3C-407B-BE1F-B1802BC27609}" srcOrd="10" destOrd="0" presId="urn:microsoft.com/office/officeart/2005/8/layout/radial6"/>
    <dgm:cxn modelId="{DFD01830-9D03-4488-B4F0-3DF13F7E04AC}" type="presParOf" srcId="{8CEBAAA3-186E-4770-9120-68C209887B9D}" destId="{70B3FE70-D03D-479D-A1B6-FE5C569D3BA2}" srcOrd="11" destOrd="0" presId="urn:microsoft.com/office/officeart/2005/8/layout/radial6"/>
    <dgm:cxn modelId="{D9236B47-896F-4A33-AC99-BCE6D732DB82}" type="presParOf" srcId="{8CEBAAA3-186E-4770-9120-68C209887B9D}" destId="{2C91D237-FBC9-4F4D-8E59-DDEC108B00A7}"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62FAA76-86F6-437B-86E1-1C31A1489617}" type="doc">
      <dgm:prSet loTypeId="urn:microsoft.com/office/officeart/2009/3/layout/CircleRelationship" loCatId="relationship" qsTypeId="urn:microsoft.com/office/officeart/2005/8/quickstyle/simple1" qsCatId="simple" csTypeId="urn:microsoft.com/office/officeart/2005/8/colors/colorful1" csCatId="colorful" phldr="1"/>
      <dgm:spPr/>
      <dgm:t>
        <a:bodyPr/>
        <a:lstStyle/>
        <a:p>
          <a:endParaRPr lang="zh-CN" altLang="en-US"/>
        </a:p>
      </dgm:t>
    </dgm:pt>
    <dgm:pt modelId="{47B1EE2F-D15B-411B-8EAA-1306B1580D76}">
      <dgm:prSet custT="1"/>
      <dgm:spPr/>
      <dgm:t>
        <a:bodyPr/>
        <a:lstStyle/>
        <a:p>
          <a:r>
            <a:rPr lang="zh-CN" altLang="en-US" sz="2800" dirty="0"/>
            <a:t>国内导航技术发展</a:t>
          </a:r>
        </a:p>
      </dgm:t>
    </dgm:pt>
    <dgm:pt modelId="{68BCD72A-8EAC-46B3-984D-87DC6F0FC666}" type="parTrans" cxnId="{A33D03BB-B1D1-44B3-8C16-EA44443B2509}">
      <dgm:prSet/>
      <dgm:spPr/>
      <dgm:t>
        <a:bodyPr/>
        <a:lstStyle/>
        <a:p>
          <a:endParaRPr lang="zh-CN" altLang="en-US" sz="3600"/>
        </a:p>
      </dgm:t>
    </dgm:pt>
    <dgm:pt modelId="{887A38E3-CC48-41D3-83A3-A515637EEDC2}" type="sibTrans" cxnId="{A33D03BB-B1D1-44B3-8C16-EA44443B2509}">
      <dgm:prSet/>
      <dgm:spPr/>
      <dgm:t>
        <a:bodyPr/>
        <a:lstStyle/>
        <a:p>
          <a:endParaRPr lang="zh-CN" altLang="en-US" sz="3600"/>
        </a:p>
      </dgm:t>
    </dgm:pt>
    <dgm:pt modelId="{9DA50D1B-314E-4330-8E48-A4C1D299739E}">
      <dgm:prSet custT="1"/>
      <dgm:spPr/>
      <dgm:t>
        <a:bodyPr/>
        <a:lstStyle/>
        <a:p>
          <a:r>
            <a:rPr lang="en-US" sz="1400" dirty="0"/>
            <a:t>GNSS</a:t>
          </a:r>
          <a:r>
            <a:rPr lang="en-US" altLang="zh-CN" sz="1400" dirty="0"/>
            <a:t>/</a:t>
          </a:r>
          <a:r>
            <a:rPr lang="zh-CN" altLang="en-US" sz="1400" dirty="0"/>
            <a:t>避障问题</a:t>
          </a:r>
          <a:endParaRPr lang="zh-CN" sz="1400" dirty="0"/>
        </a:p>
      </dgm:t>
    </dgm:pt>
    <dgm:pt modelId="{48DE3C36-6B70-4F10-BF60-47454F29AA58}" type="parTrans" cxnId="{A6A95349-B00A-421C-AE45-5A2882ADA3CA}">
      <dgm:prSet/>
      <dgm:spPr/>
      <dgm:t>
        <a:bodyPr/>
        <a:lstStyle/>
        <a:p>
          <a:endParaRPr lang="zh-CN" altLang="en-US" sz="3600"/>
        </a:p>
      </dgm:t>
    </dgm:pt>
    <dgm:pt modelId="{FD1B51D4-647B-47A8-A764-1769424D74D7}" type="sibTrans" cxnId="{A6A95349-B00A-421C-AE45-5A2882ADA3CA}">
      <dgm:prSet/>
      <dgm:spPr/>
      <dgm:t>
        <a:bodyPr/>
        <a:lstStyle/>
        <a:p>
          <a:endParaRPr lang="zh-CN" altLang="en-US" sz="3600"/>
        </a:p>
      </dgm:t>
    </dgm:pt>
    <dgm:pt modelId="{A553974A-7BB0-4EAD-B14F-3ABDAD5CB8ED}">
      <dgm:prSet custT="1"/>
      <dgm:spPr/>
      <dgm:t>
        <a:bodyPr/>
        <a:lstStyle/>
        <a:p>
          <a:r>
            <a:rPr lang="zh-CN" altLang="en-US" sz="1400" dirty="0"/>
            <a:t>云端与手机端管理</a:t>
          </a:r>
        </a:p>
      </dgm:t>
    </dgm:pt>
    <dgm:pt modelId="{4A30E39C-D2FB-4291-B0B6-2A65BD0E32F3}" type="parTrans" cxnId="{2759F0D7-4057-48F0-87CE-898F0DAB7D01}">
      <dgm:prSet/>
      <dgm:spPr/>
      <dgm:t>
        <a:bodyPr/>
        <a:lstStyle/>
        <a:p>
          <a:endParaRPr lang="zh-CN" altLang="en-US" sz="3600"/>
        </a:p>
      </dgm:t>
    </dgm:pt>
    <dgm:pt modelId="{9BC7AA21-FAD5-4E7A-9B2B-594320D00D86}" type="sibTrans" cxnId="{2759F0D7-4057-48F0-87CE-898F0DAB7D01}">
      <dgm:prSet/>
      <dgm:spPr/>
      <dgm:t>
        <a:bodyPr/>
        <a:lstStyle/>
        <a:p>
          <a:endParaRPr lang="zh-CN" altLang="en-US" sz="3600"/>
        </a:p>
      </dgm:t>
    </dgm:pt>
    <dgm:pt modelId="{831A18B2-98D5-48E9-BF1A-09BF5291288A}">
      <dgm:prSet custT="1"/>
      <dgm:spPr/>
      <dgm:t>
        <a:bodyPr/>
        <a:lstStyle/>
        <a:p>
          <a:r>
            <a:rPr lang="zh-CN" sz="1400" dirty="0"/>
            <a:t>人工智能</a:t>
          </a:r>
          <a:r>
            <a:rPr lang="en-US" altLang="zh-CN" sz="1400" dirty="0"/>
            <a:t>/</a:t>
          </a:r>
          <a:r>
            <a:rPr lang="zh-CN" sz="1400" dirty="0"/>
            <a:t>机器人</a:t>
          </a:r>
        </a:p>
      </dgm:t>
    </dgm:pt>
    <dgm:pt modelId="{43E206AB-BFC7-4090-92CE-7B82A02A36C1}" type="parTrans" cxnId="{532C8DB2-B4DA-418E-81C0-9003B5DB60F7}">
      <dgm:prSet/>
      <dgm:spPr/>
      <dgm:t>
        <a:bodyPr/>
        <a:lstStyle/>
        <a:p>
          <a:endParaRPr lang="zh-CN" altLang="en-US" sz="3600"/>
        </a:p>
      </dgm:t>
    </dgm:pt>
    <dgm:pt modelId="{0FC09F34-1999-47FF-87AD-430E6A8E24D7}" type="sibTrans" cxnId="{532C8DB2-B4DA-418E-81C0-9003B5DB60F7}">
      <dgm:prSet/>
      <dgm:spPr/>
      <dgm:t>
        <a:bodyPr/>
        <a:lstStyle/>
        <a:p>
          <a:endParaRPr lang="zh-CN" altLang="en-US" sz="3600"/>
        </a:p>
      </dgm:t>
    </dgm:pt>
    <dgm:pt modelId="{DC028FC8-6AF8-41F0-8EB4-1DF7A2372C99}">
      <dgm:prSet custT="1"/>
      <dgm:spPr/>
      <dgm:t>
        <a:bodyPr/>
        <a:lstStyle/>
        <a:p>
          <a:r>
            <a:rPr lang="zh-CN" sz="1400" dirty="0"/>
            <a:t>物联网</a:t>
          </a:r>
          <a:endParaRPr lang="en-US" altLang="zh-CN" sz="1400" dirty="0"/>
        </a:p>
        <a:p>
          <a:r>
            <a:rPr lang="en-US" altLang="zh-CN" sz="1400" dirty="0"/>
            <a:t>/</a:t>
          </a:r>
          <a:r>
            <a:rPr lang="zh-CN" altLang="en-US" sz="1400" dirty="0"/>
            <a:t>云计算</a:t>
          </a:r>
          <a:r>
            <a:rPr lang="en-US" altLang="zh-CN" sz="1400" dirty="0"/>
            <a:t>/</a:t>
          </a:r>
        </a:p>
        <a:p>
          <a:r>
            <a:rPr lang="zh-CN" altLang="en-US" sz="1400" dirty="0"/>
            <a:t>大数据</a:t>
          </a:r>
          <a:endParaRPr lang="zh-CN" sz="1400" dirty="0"/>
        </a:p>
      </dgm:t>
    </dgm:pt>
    <dgm:pt modelId="{D091D42B-B162-4943-86C5-DD1A20438BC8}" type="parTrans" cxnId="{2D9B9DF2-C0DE-461D-8665-5EB70E49C92C}">
      <dgm:prSet/>
      <dgm:spPr/>
      <dgm:t>
        <a:bodyPr/>
        <a:lstStyle/>
        <a:p>
          <a:endParaRPr lang="zh-CN" altLang="en-US" sz="3600"/>
        </a:p>
      </dgm:t>
    </dgm:pt>
    <dgm:pt modelId="{8136C8BF-3753-4EC2-8A57-C90349E7F6DE}" type="sibTrans" cxnId="{2D9B9DF2-C0DE-461D-8665-5EB70E49C92C}">
      <dgm:prSet/>
      <dgm:spPr/>
      <dgm:t>
        <a:bodyPr/>
        <a:lstStyle/>
        <a:p>
          <a:endParaRPr lang="zh-CN" altLang="en-US" sz="3600"/>
        </a:p>
      </dgm:t>
    </dgm:pt>
    <dgm:pt modelId="{B805F18E-6A87-4106-99A6-D78B4293BFB9}">
      <dgm:prSet custT="1"/>
      <dgm:spPr/>
      <dgm:t>
        <a:bodyPr/>
        <a:lstStyle/>
        <a:p>
          <a:r>
            <a:rPr lang="zh-CN" sz="1400" dirty="0"/>
            <a:t>传感</a:t>
          </a:r>
          <a:endParaRPr lang="en-US" altLang="zh-CN" sz="1400" dirty="0"/>
        </a:p>
        <a:p>
          <a:r>
            <a:rPr lang="zh-CN" sz="1400" dirty="0"/>
            <a:t>器技术</a:t>
          </a:r>
        </a:p>
      </dgm:t>
    </dgm:pt>
    <dgm:pt modelId="{2E7CE496-42D1-486B-A3A1-F4C65D78F4F2}" type="parTrans" cxnId="{3E7D2B2E-4E53-4827-8C10-D308947E67ED}">
      <dgm:prSet/>
      <dgm:spPr/>
      <dgm:t>
        <a:bodyPr/>
        <a:lstStyle/>
        <a:p>
          <a:endParaRPr lang="zh-CN" altLang="en-US" sz="3600"/>
        </a:p>
      </dgm:t>
    </dgm:pt>
    <dgm:pt modelId="{E85F8DFD-9DA5-4B4C-8D26-ECC60107BCDA}" type="sibTrans" cxnId="{3E7D2B2E-4E53-4827-8C10-D308947E67ED}">
      <dgm:prSet/>
      <dgm:spPr/>
      <dgm:t>
        <a:bodyPr/>
        <a:lstStyle/>
        <a:p>
          <a:endParaRPr lang="zh-CN" altLang="en-US" sz="3600"/>
        </a:p>
      </dgm:t>
    </dgm:pt>
    <dgm:pt modelId="{2194BA11-6F68-464F-8253-44CDA425AA69}" type="pres">
      <dgm:prSet presAssocID="{362FAA76-86F6-437B-86E1-1C31A1489617}" presName="Name0" presStyleCnt="0">
        <dgm:presLayoutVars>
          <dgm:chMax val="1"/>
          <dgm:chPref val="1"/>
        </dgm:presLayoutVars>
      </dgm:prSet>
      <dgm:spPr/>
    </dgm:pt>
    <dgm:pt modelId="{EA6C3BD5-F9FB-4178-ADEA-BBFC6302D3F1}" type="pres">
      <dgm:prSet presAssocID="{47B1EE2F-D15B-411B-8EAA-1306B1580D76}" presName="Parent" presStyleLbl="node0" presStyleIdx="0" presStyleCnt="1">
        <dgm:presLayoutVars>
          <dgm:chMax val="5"/>
          <dgm:chPref val="5"/>
        </dgm:presLayoutVars>
      </dgm:prSet>
      <dgm:spPr/>
    </dgm:pt>
    <dgm:pt modelId="{F8E34A19-8FF8-49D6-9371-3237C7E023A8}" type="pres">
      <dgm:prSet presAssocID="{47B1EE2F-D15B-411B-8EAA-1306B1580D76}" presName="Accent2" presStyleLbl="node1" presStyleIdx="0" presStyleCnt="19"/>
      <dgm:spPr/>
    </dgm:pt>
    <dgm:pt modelId="{D3DC2716-CD14-446F-A383-D645ED49D6E8}" type="pres">
      <dgm:prSet presAssocID="{47B1EE2F-D15B-411B-8EAA-1306B1580D76}" presName="Accent3" presStyleLbl="node1" presStyleIdx="1" presStyleCnt="19"/>
      <dgm:spPr/>
    </dgm:pt>
    <dgm:pt modelId="{0EBB01D9-310F-4AA7-963E-4F7FDDC2E1EF}" type="pres">
      <dgm:prSet presAssocID="{47B1EE2F-D15B-411B-8EAA-1306B1580D76}" presName="Accent4" presStyleLbl="node1" presStyleIdx="2" presStyleCnt="19"/>
      <dgm:spPr/>
    </dgm:pt>
    <dgm:pt modelId="{F3D45F61-E941-44EE-A2E0-83C0FDA12F14}" type="pres">
      <dgm:prSet presAssocID="{47B1EE2F-D15B-411B-8EAA-1306B1580D76}" presName="Accent5" presStyleLbl="node1" presStyleIdx="3" presStyleCnt="19"/>
      <dgm:spPr/>
    </dgm:pt>
    <dgm:pt modelId="{4C789C84-42A6-4620-98C8-E1FA742EDAA0}" type="pres">
      <dgm:prSet presAssocID="{47B1EE2F-D15B-411B-8EAA-1306B1580D76}" presName="Accent6" presStyleLbl="node1" presStyleIdx="4" presStyleCnt="19"/>
      <dgm:spPr/>
    </dgm:pt>
    <dgm:pt modelId="{E8710E1A-2AC3-475C-8307-F929C00A7955}" type="pres">
      <dgm:prSet presAssocID="{B805F18E-6A87-4106-99A6-D78B4293BFB9}" presName="Child1" presStyleLbl="node1" presStyleIdx="5" presStyleCnt="19">
        <dgm:presLayoutVars>
          <dgm:chMax val="0"/>
          <dgm:chPref val="0"/>
        </dgm:presLayoutVars>
      </dgm:prSet>
      <dgm:spPr/>
    </dgm:pt>
    <dgm:pt modelId="{ACA8E261-EFA9-47D5-A5ED-97B040AAEF1B}" type="pres">
      <dgm:prSet presAssocID="{B805F18E-6A87-4106-99A6-D78B4293BFB9}" presName="Accent7" presStyleCnt="0"/>
      <dgm:spPr/>
    </dgm:pt>
    <dgm:pt modelId="{00AA92B2-FEB9-4E22-B5EE-F6172E51EA16}" type="pres">
      <dgm:prSet presAssocID="{B805F18E-6A87-4106-99A6-D78B4293BFB9}" presName="AccentHold1" presStyleLbl="node1" presStyleIdx="6" presStyleCnt="19"/>
      <dgm:spPr/>
    </dgm:pt>
    <dgm:pt modelId="{950BEB14-AAAA-4EFC-B68C-D0848AC72A4A}" type="pres">
      <dgm:prSet presAssocID="{B805F18E-6A87-4106-99A6-D78B4293BFB9}" presName="Accent8" presStyleCnt="0"/>
      <dgm:spPr/>
    </dgm:pt>
    <dgm:pt modelId="{930E1E31-D441-44B2-94F0-F9318E81CB50}" type="pres">
      <dgm:prSet presAssocID="{B805F18E-6A87-4106-99A6-D78B4293BFB9}" presName="AccentHold2" presStyleLbl="node1" presStyleIdx="7" presStyleCnt="19"/>
      <dgm:spPr/>
    </dgm:pt>
    <dgm:pt modelId="{388AD26F-9DC8-4FEF-BCE9-2F3C3DF806B5}" type="pres">
      <dgm:prSet presAssocID="{831A18B2-98D5-48E9-BF1A-09BF5291288A}" presName="Child2" presStyleLbl="node1" presStyleIdx="8" presStyleCnt="19">
        <dgm:presLayoutVars>
          <dgm:chMax val="0"/>
          <dgm:chPref val="0"/>
        </dgm:presLayoutVars>
      </dgm:prSet>
      <dgm:spPr/>
    </dgm:pt>
    <dgm:pt modelId="{08D5A5CE-0B8F-4650-95F1-FD184D4F0C60}" type="pres">
      <dgm:prSet presAssocID="{831A18B2-98D5-48E9-BF1A-09BF5291288A}" presName="Accent9" presStyleCnt="0"/>
      <dgm:spPr/>
    </dgm:pt>
    <dgm:pt modelId="{0AF228AA-F611-4665-B381-EEEA1FEAAEE1}" type="pres">
      <dgm:prSet presAssocID="{831A18B2-98D5-48E9-BF1A-09BF5291288A}" presName="AccentHold1" presStyleLbl="node1" presStyleIdx="9" presStyleCnt="19"/>
      <dgm:spPr/>
    </dgm:pt>
    <dgm:pt modelId="{1EC8786A-550D-461A-9FC7-8A65AEC8B767}" type="pres">
      <dgm:prSet presAssocID="{831A18B2-98D5-48E9-BF1A-09BF5291288A}" presName="Accent10" presStyleCnt="0"/>
      <dgm:spPr/>
    </dgm:pt>
    <dgm:pt modelId="{86C2AD2C-E9D8-480F-A88F-5FD04C63A2D5}" type="pres">
      <dgm:prSet presAssocID="{831A18B2-98D5-48E9-BF1A-09BF5291288A}" presName="AccentHold2" presStyleLbl="node1" presStyleIdx="10" presStyleCnt="19"/>
      <dgm:spPr/>
    </dgm:pt>
    <dgm:pt modelId="{F69A1D73-633F-4F84-AB94-CDEEEE8159D8}" type="pres">
      <dgm:prSet presAssocID="{831A18B2-98D5-48E9-BF1A-09BF5291288A}" presName="Accent11" presStyleCnt="0"/>
      <dgm:spPr/>
    </dgm:pt>
    <dgm:pt modelId="{26E0A4E0-FB3B-4DB3-B656-E424EE8A731F}" type="pres">
      <dgm:prSet presAssocID="{831A18B2-98D5-48E9-BF1A-09BF5291288A}" presName="AccentHold3" presStyleLbl="node1" presStyleIdx="11" presStyleCnt="19"/>
      <dgm:spPr/>
    </dgm:pt>
    <dgm:pt modelId="{4F61472C-FD09-4C1B-AEC6-34B0A0128979}" type="pres">
      <dgm:prSet presAssocID="{DC028FC8-6AF8-41F0-8EB4-1DF7A2372C99}" presName="Child3" presStyleLbl="node1" presStyleIdx="12" presStyleCnt="19" custScaleX="125890" custScaleY="125891">
        <dgm:presLayoutVars>
          <dgm:chMax val="0"/>
          <dgm:chPref val="0"/>
        </dgm:presLayoutVars>
      </dgm:prSet>
      <dgm:spPr/>
    </dgm:pt>
    <dgm:pt modelId="{64E04DF0-9300-4880-950B-6391FB8CA161}" type="pres">
      <dgm:prSet presAssocID="{DC028FC8-6AF8-41F0-8EB4-1DF7A2372C99}" presName="Accent12" presStyleCnt="0"/>
      <dgm:spPr/>
    </dgm:pt>
    <dgm:pt modelId="{D2B84C08-9EEC-4F1E-B654-200F2001BB04}" type="pres">
      <dgm:prSet presAssocID="{DC028FC8-6AF8-41F0-8EB4-1DF7A2372C99}" presName="AccentHold1" presStyleLbl="node1" presStyleIdx="13" presStyleCnt="19"/>
      <dgm:spPr/>
    </dgm:pt>
    <dgm:pt modelId="{E209C829-CEBA-4F74-A036-01D9E5D8E813}" type="pres">
      <dgm:prSet presAssocID="{9DA50D1B-314E-4330-8E48-A4C1D299739E}" presName="Child4" presStyleLbl="node1" presStyleIdx="14" presStyleCnt="19" custScaleX="122579" custScaleY="122579">
        <dgm:presLayoutVars>
          <dgm:chMax val="0"/>
          <dgm:chPref val="0"/>
        </dgm:presLayoutVars>
      </dgm:prSet>
      <dgm:spPr/>
    </dgm:pt>
    <dgm:pt modelId="{43145703-D0A2-4F60-ACFE-CF1FFA2439D9}" type="pres">
      <dgm:prSet presAssocID="{9DA50D1B-314E-4330-8E48-A4C1D299739E}" presName="Accent13" presStyleCnt="0"/>
      <dgm:spPr/>
    </dgm:pt>
    <dgm:pt modelId="{15DC7328-B932-4AE7-86DC-3BAA821A721A}" type="pres">
      <dgm:prSet presAssocID="{9DA50D1B-314E-4330-8E48-A4C1D299739E}" presName="AccentHold1" presStyleLbl="node1" presStyleIdx="15" presStyleCnt="19"/>
      <dgm:spPr/>
    </dgm:pt>
    <dgm:pt modelId="{C09355A8-001C-4EF5-AFD6-7EBD98C1A075}" type="pres">
      <dgm:prSet presAssocID="{A553974A-7BB0-4EAD-B14F-3ABDAD5CB8ED}" presName="Child5" presStyleLbl="node1" presStyleIdx="16" presStyleCnt="19">
        <dgm:presLayoutVars>
          <dgm:chMax val="0"/>
          <dgm:chPref val="0"/>
        </dgm:presLayoutVars>
      </dgm:prSet>
      <dgm:spPr/>
    </dgm:pt>
    <dgm:pt modelId="{871E307A-5299-46F0-BC49-276442040EE1}" type="pres">
      <dgm:prSet presAssocID="{A553974A-7BB0-4EAD-B14F-3ABDAD5CB8ED}" presName="Accent15" presStyleCnt="0"/>
      <dgm:spPr/>
    </dgm:pt>
    <dgm:pt modelId="{86948DF0-230C-4FE8-8E24-00869262C515}" type="pres">
      <dgm:prSet presAssocID="{A553974A-7BB0-4EAD-B14F-3ABDAD5CB8ED}" presName="AccentHold2" presStyleLbl="node1" presStyleIdx="17" presStyleCnt="19"/>
      <dgm:spPr/>
    </dgm:pt>
    <dgm:pt modelId="{F8FF090B-EA47-43D1-8593-C8519CAC3520}" type="pres">
      <dgm:prSet presAssocID="{A553974A-7BB0-4EAD-B14F-3ABDAD5CB8ED}" presName="Accent16" presStyleCnt="0"/>
      <dgm:spPr/>
    </dgm:pt>
    <dgm:pt modelId="{8F2F9599-2E8D-4AE9-86A7-8150194EB198}" type="pres">
      <dgm:prSet presAssocID="{A553974A-7BB0-4EAD-B14F-3ABDAD5CB8ED}" presName="AccentHold3" presStyleLbl="node1" presStyleIdx="18" presStyleCnt="19"/>
      <dgm:spPr/>
    </dgm:pt>
  </dgm:ptLst>
  <dgm:cxnLst>
    <dgm:cxn modelId="{C8948324-8426-4229-9BBF-A81F8F4BD360}" type="presOf" srcId="{DC028FC8-6AF8-41F0-8EB4-1DF7A2372C99}" destId="{4F61472C-FD09-4C1B-AEC6-34B0A0128979}" srcOrd="0" destOrd="0" presId="urn:microsoft.com/office/officeart/2009/3/layout/CircleRelationship"/>
    <dgm:cxn modelId="{3E7D2B2E-4E53-4827-8C10-D308947E67ED}" srcId="{47B1EE2F-D15B-411B-8EAA-1306B1580D76}" destId="{B805F18E-6A87-4106-99A6-D78B4293BFB9}" srcOrd="0" destOrd="0" parTransId="{2E7CE496-42D1-486B-A3A1-F4C65D78F4F2}" sibTransId="{E85F8DFD-9DA5-4B4C-8D26-ECC60107BCDA}"/>
    <dgm:cxn modelId="{4893DF61-BBB4-4F22-AB02-21F1376F2801}" type="presOf" srcId="{47B1EE2F-D15B-411B-8EAA-1306B1580D76}" destId="{EA6C3BD5-F9FB-4178-ADEA-BBFC6302D3F1}" srcOrd="0" destOrd="0" presId="urn:microsoft.com/office/officeart/2009/3/layout/CircleRelationship"/>
    <dgm:cxn modelId="{0C9F4A47-BFC9-48C8-B5BA-99127D1777D9}" type="presOf" srcId="{9DA50D1B-314E-4330-8E48-A4C1D299739E}" destId="{E209C829-CEBA-4F74-A036-01D9E5D8E813}" srcOrd="0" destOrd="0" presId="urn:microsoft.com/office/officeart/2009/3/layout/CircleRelationship"/>
    <dgm:cxn modelId="{A6A95349-B00A-421C-AE45-5A2882ADA3CA}" srcId="{47B1EE2F-D15B-411B-8EAA-1306B1580D76}" destId="{9DA50D1B-314E-4330-8E48-A4C1D299739E}" srcOrd="3" destOrd="0" parTransId="{48DE3C36-6B70-4F10-BF60-47454F29AA58}" sibTransId="{FD1B51D4-647B-47A8-A764-1769424D74D7}"/>
    <dgm:cxn modelId="{21F1144A-DB90-4085-AC6A-5EA8C588CA17}" type="presOf" srcId="{B805F18E-6A87-4106-99A6-D78B4293BFB9}" destId="{E8710E1A-2AC3-475C-8307-F929C00A7955}" srcOrd="0" destOrd="0" presId="urn:microsoft.com/office/officeart/2009/3/layout/CircleRelationship"/>
    <dgm:cxn modelId="{768E9389-D332-451C-99A8-D79D56B5E5ED}" type="presOf" srcId="{A553974A-7BB0-4EAD-B14F-3ABDAD5CB8ED}" destId="{C09355A8-001C-4EF5-AFD6-7EBD98C1A075}" srcOrd="0" destOrd="0" presId="urn:microsoft.com/office/officeart/2009/3/layout/CircleRelationship"/>
    <dgm:cxn modelId="{532C8DB2-B4DA-418E-81C0-9003B5DB60F7}" srcId="{47B1EE2F-D15B-411B-8EAA-1306B1580D76}" destId="{831A18B2-98D5-48E9-BF1A-09BF5291288A}" srcOrd="1" destOrd="0" parTransId="{43E206AB-BFC7-4090-92CE-7B82A02A36C1}" sibTransId="{0FC09F34-1999-47FF-87AD-430E6A8E24D7}"/>
    <dgm:cxn modelId="{A33D03BB-B1D1-44B3-8C16-EA44443B2509}" srcId="{362FAA76-86F6-437B-86E1-1C31A1489617}" destId="{47B1EE2F-D15B-411B-8EAA-1306B1580D76}" srcOrd="0" destOrd="0" parTransId="{68BCD72A-8EAC-46B3-984D-87DC6F0FC666}" sibTransId="{887A38E3-CC48-41D3-83A3-A515637EEDC2}"/>
    <dgm:cxn modelId="{5001DFCF-B6DB-4866-BEDC-738A7F150D79}" type="presOf" srcId="{362FAA76-86F6-437B-86E1-1C31A1489617}" destId="{2194BA11-6F68-464F-8253-44CDA425AA69}" srcOrd="0" destOrd="0" presId="urn:microsoft.com/office/officeart/2009/3/layout/CircleRelationship"/>
    <dgm:cxn modelId="{2759F0D7-4057-48F0-87CE-898F0DAB7D01}" srcId="{47B1EE2F-D15B-411B-8EAA-1306B1580D76}" destId="{A553974A-7BB0-4EAD-B14F-3ABDAD5CB8ED}" srcOrd="4" destOrd="0" parTransId="{4A30E39C-D2FB-4291-B0B6-2A65BD0E32F3}" sibTransId="{9BC7AA21-FAD5-4E7A-9B2B-594320D00D86}"/>
    <dgm:cxn modelId="{D72647E9-7C47-4755-9793-629B988951A2}" type="presOf" srcId="{831A18B2-98D5-48E9-BF1A-09BF5291288A}" destId="{388AD26F-9DC8-4FEF-BCE9-2F3C3DF806B5}" srcOrd="0" destOrd="0" presId="urn:microsoft.com/office/officeart/2009/3/layout/CircleRelationship"/>
    <dgm:cxn modelId="{2D9B9DF2-C0DE-461D-8665-5EB70E49C92C}" srcId="{47B1EE2F-D15B-411B-8EAA-1306B1580D76}" destId="{DC028FC8-6AF8-41F0-8EB4-1DF7A2372C99}" srcOrd="2" destOrd="0" parTransId="{D091D42B-B162-4943-86C5-DD1A20438BC8}" sibTransId="{8136C8BF-3753-4EC2-8A57-C90349E7F6DE}"/>
    <dgm:cxn modelId="{B4795C09-EC95-46FE-BEB3-728C4CC7F1C3}" type="presParOf" srcId="{2194BA11-6F68-464F-8253-44CDA425AA69}" destId="{EA6C3BD5-F9FB-4178-ADEA-BBFC6302D3F1}" srcOrd="0" destOrd="0" presId="urn:microsoft.com/office/officeart/2009/3/layout/CircleRelationship"/>
    <dgm:cxn modelId="{ECF5AE0B-516C-4FF6-B906-B8A51FF1FFD5}" type="presParOf" srcId="{2194BA11-6F68-464F-8253-44CDA425AA69}" destId="{F8E34A19-8FF8-49D6-9371-3237C7E023A8}" srcOrd="1" destOrd="0" presId="urn:microsoft.com/office/officeart/2009/3/layout/CircleRelationship"/>
    <dgm:cxn modelId="{9DF6126F-A42D-4A53-B0AF-9087A4D118D1}" type="presParOf" srcId="{2194BA11-6F68-464F-8253-44CDA425AA69}" destId="{D3DC2716-CD14-446F-A383-D645ED49D6E8}" srcOrd="2" destOrd="0" presId="urn:microsoft.com/office/officeart/2009/3/layout/CircleRelationship"/>
    <dgm:cxn modelId="{10598917-869E-4179-BB5C-F8CAB8BE76D9}" type="presParOf" srcId="{2194BA11-6F68-464F-8253-44CDA425AA69}" destId="{0EBB01D9-310F-4AA7-963E-4F7FDDC2E1EF}" srcOrd="3" destOrd="0" presId="urn:microsoft.com/office/officeart/2009/3/layout/CircleRelationship"/>
    <dgm:cxn modelId="{8995E6CD-5B92-40DE-9187-54589C8F9866}" type="presParOf" srcId="{2194BA11-6F68-464F-8253-44CDA425AA69}" destId="{F3D45F61-E941-44EE-A2E0-83C0FDA12F14}" srcOrd="4" destOrd="0" presId="urn:microsoft.com/office/officeart/2009/3/layout/CircleRelationship"/>
    <dgm:cxn modelId="{387391F9-184A-463C-A905-DF8DBCC0DF2E}" type="presParOf" srcId="{2194BA11-6F68-464F-8253-44CDA425AA69}" destId="{4C789C84-42A6-4620-98C8-E1FA742EDAA0}" srcOrd="5" destOrd="0" presId="urn:microsoft.com/office/officeart/2009/3/layout/CircleRelationship"/>
    <dgm:cxn modelId="{BACB9187-02F7-414C-ACD3-5B26124724DF}" type="presParOf" srcId="{2194BA11-6F68-464F-8253-44CDA425AA69}" destId="{E8710E1A-2AC3-475C-8307-F929C00A7955}" srcOrd="6" destOrd="0" presId="urn:microsoft.com/office/officeart/2009/3/layout/CircleRelationship"/>
    <dgm:cxn modelId="{62938600-A36F-4A92-AFEF-8B2829AE6E8D}" type="presParOf" srcId="{2194BA11-6F68-464F-8253-44CDA425AA69}" destId="{ACA8E261-EFA9-47D5-A5ED-97B040AAEF1B}" srcOrd="7" destOrd="0" presId="urn:microsoft.com/office/officeart/2009/3/layout/CircleRelationship"/>
    <dgm:cxn modelId="{F61DA074-682B-4720-A8CB-93955238F5F2}" type="presParOf" srcId="{ACA8E261-EFA9-47D5-A5ED-97B040AAEF1B}" destId="{00AA92B2-FEB9-4E22-B5EE-F6172E51EA16}" srcOrd="0" destOrd="0" presId="urn:microsoft.com/office/officeart/2009/3/layout/CircleRelationship"/>
    <dgm:cxn modelId="{ED099D5A-6915-4EE9-8E5F-4CE3F9FACC3A}" type="presParOf" srcId="{2194BA11-6F68-464F-8253-44CDA425AA69}" destId="{950BEB14-AAAA-4EFC-B68C-D0848AC72A4A}" srcOrd="8" destOrd="0" presId="urn:microsoft.com/office/officeart/2009/3/layout/CircleRelationship"/>
    <dgm:cxn modelId="{4B423FBE-330E-4217-9FBB-6B018360C037}" type="presParOf" srcId="{950BEB14-AAAA-4EFC-B68C-D0848AC72A4A}" destId="{930E1E31-D441-44B2-94F0-F9318E81CB50}" srcOrd="0" destOrd="0" presId="urn:microsoft.com/office/officeart/2009/3/layout/CircleRelationship"/>
    <dgm:cxn modelId="{0B20AD33-55E3-4427-A45E-B14F64A0E176}" type="presParOf" srcId="{2194BA11-6F68-464F-8253-44CDA425AA69}" destId="{388AD26F-9DC8-4FEF-BCE9-2F3C3DF806B5}" srcOrd="9" destOrd="0" presId="urn:microsoft.com/office/officeart/2009/3/layout/CircleRelationship"/>
    <dgm:cxn modelId="{1B048BC9-EAA8-483E-BAE1-B396BA004DBF}" type="presParOf" srcId="{2194BA11-6F68-464F-8253-44CDA425AA69}" destId="{08D5A5CE-0B8F-4650-95F1-FD184D4F0C60}" srcOrd="10" destOrd="0" presId="urn:microsoft.com/office/officeart/2009/3/layout/CircleRelationship"/>
    <dgm:cxn modelId="{F0EF704D-2CF3-4E8B-A2CF-8B59DFAD805F}" type="presParOf" srcId="{08D5A5CE-0B8F-4650-95F1-FD184D4F0C60}" destId="{0AF228AA-F611-4665-B381-EEEA1FEAAEE1}" srcOrd="0" destOrd="0" presId="urn:microsoft.com/office/officeart/2009/3/layout/CircleRelationship"/>
    <dgm:cxn modelId="{0942760B-BA97-49B3-849B-76403AC3CF54}" type="presParOf" srcId="{2194BA11-6F68-464F-8253-44CDA425AA69}" destId="{1EC8786A-550D-461A-9FC7-8A65AEC8B767}" srcOrd="11" destOrd="0" presId="urn:microsoft.com/office/officeart/2009/3/layout/CircleRelationship"/>
    <dgm:cxn modelId="{3F7CBC41-A94F-46D5-BF8A-AB4E0A8E7AF8}" type="presParOf" srcId="{1EC8786A-550D-461A-9FC7-8A65AEC8B767}" destId="{86C2AD2C-E9D8-480F-A88F-5FD04C63A2D5}" srcOrd="0" destOrd="0" presId="urn:microsoft.com/office/officeart/2009/3/layout/CircleRelationship"/>
    <dgm:cxn modelId="{D4A82695-6039-459D-B885-0648B2502825}" type="presParOf" srcId="{2194BA11-6F68-464F-8253-44CDA425AA69}" destId="{F69A1D73-633F-4F84-AB94-CDEEEE8159D8}" srcOrd="12" destOrd="0" presId="urn:microsoft.com/office/officeart/2009/3/layout/CircleRelationship"/>
    <dgm:cxn modelId="{85CB1056-7489-4991-A079-A27F522649FE}" type="presParOf" srcId="{F69A1D73-633F-4F84-AB94-CDEEEE8159D8}" destId="{26E0A4E0-FB3B-4DB3-B656-E424EE8A731F}" srcOrd="0" destOrd="0" presId="urn:microsoft.com/office/officeart/2009/3/layout/CircleRelationship"/>
    <dgm:cxn modelId="{B181D6CA-27EF-4798-A7E6-9735742A7FD4}" type="presParOf" srcId="{2194BA11-6F68-464F-8253-44CDA425AA69}" destId="{4F61472C-FD09-4C1B-AEC6-34B0A0128979}" srcOrd="13" destOrd="0" presId="urn:microsoft.com/office/officeart/2009/3/layout/CircleRelationship"/>
    <dgm:cxn modelId="{A61FA248-5982-46BD-8D32-231FB5A26FA6}" type="presParOf" srcId="{2194BA11-6F68-464F-8253-44CDA425AA69}" destId="{64E04DF0-9300-4880-950B-6391FB8CA161}" srcOrd="14" destOrd="0" presId="urn:microsoft.com/office/officeart/2009/3/layout/CircleRelationship"/>
    <dgm:cxn modelId="{E4BFB00F-F060-43D4-B9B4-3DEBB9ED041A}" type="presParOf" srcId="{64E04DF0-9300-4880-950B-6391FB8CA161}" destId="{D2B84C08-9EEC-4F1E-B654-200F2001BB04}" srcOrd="0" destOrd="0" presId="urn:microsoft.com/office/officeart/2009/3/layout/CircleRelationship"/>
    <dgm:cxn modelId="{A6592575-923D-430E-B714-D6C4553BBC26}" type="presParOf" srcId="{2194BA11-6F68-464F-8253-44CDA425AA69}" destId="{E209C829-CEBA-4F74-A036-01D9E5D8E813}" srcOrd="15" destOrd="0" presId="urn:microsoft.com/office/officeart/2009/3/layout/CircleRelationship"/>
    <dgm:cxn modelId="{9DCAEB3E-9094-4ECF-9539-4E389A5D78B3}" type="presParOf" srcId="{2194BA11-6F68-464F-8253-44CDA425AA69}" destId="{43145703-D0A2-4F60-ACFE-CF1FFA2439D9}" srcOrd="16" destOrd="0" presId="urn:microsoft.com/office/officeart/2009/3/layout/CircleRelationship"/>
    <dgm:cxn modelId="{637D1B63-6569-4926-A3E7-2A5FE4F150C9}" type="presParOf" srcId="{43145703-D0A2-4F60-ACFE-CF1FFA2439D9}" destId="{15DC7328-B932-4AE7-86DC-3BAA821A721A}" srcOrd="0" destOrd="0" presId="urn:microsoft.com/office/officeart/2009/3/layout/CircleRelationship"/>
    <dgm:cxn modelId="{8F8F3E58-83B4-4E84-A48E-CF12ACD78DC0}" type="presParOf" srcId="{2194BA11-6F68-464F-8253-44CDA425AA69}" destId="{C09355A8-001C-4EF5-AFD6-7EBD98C1A075}" srcOrd="17" destOrd="0" presId="urn:microsoft.com/office/officeart/2009/3/layout/CircleRelationship"/>
    <dgm:cxn modelId="{6FDF6FC3-BF50-40D7-97C7-AB74E70415A2}" type="presParOf" srcId="{2194BA11-6F68-464F-8253-44CDA425AA69}" destId="{871E307A-5299-46F0-BC49-276442040EE1}" srcOrd="18" destOrd="0" presId="urn:microsoft.com/office/officeart/2009/3/layout/CircleRelationship"/>
    <dgm:cxn modelId="{A664FBC3-F92C-4845-AB36-C599C1ABC84F}" type="presParOf" srcId="{871E307A-5299-46F0-BC49-276442040EE1}" destId="{86948DF0-230C-4FE8-8E24-00869262C515}" srcOrd="0" destOrd="0" presId="urn:microsoft.com/office/officeart/2009/3/layout/CircleRelationship"/>
    <dgm:cxn modelId="{02A2DACC-A56E-4973-BAA7-4893182FFDC1}" type="presParOf" srcId="{2194BA11-6F68-464F-8253-44CDA425AA69}" destId="{F8FF090B-EA47-43D1-8593-C8519CAC3520}" srcOrd="19" destOrd="0" presId="urn:microsoft.com/office/officeart/2009/3/layout/CircleRelationship"/>
    <dgm:cxn modelId="{9EF72E8F-0CE9-49C3-918E-E951DED9412E}" type="presParOf" srcId="{F8FF090B-EA47-43D1-8593-C8519CAC3520}" destId="{8F2F9599-2E8D-4AE9-86A7-8150194EB198}"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ata13.xml><?xml version="1.0" encoding="utf-8"?>
<dgm:dataModel xmlns:dgm="http://schemas.openxmlformats.org/drawingml/2006/diagram" xmlns:a="http://schemas.openxmlformats.org/drawingml/2006/main">
  <dgm:ptLst>
    <dgm:pt modelId="{07DA4CE8-7EC4-4AC7-8BE4-1D8FD81CAE7C}" type="doc">
      <dgm:prSet loTypeId="urn:microsoft.com/office/officeart/2005/8/layout/vList2" loCatId="list" qsTypeId="urn:microsoft.com/office/officeart/2005/8/quickstyle/simple1" qsCatId="simple" csTypeId="urn:microsoft.com/office/officeart/2005/8/colors/accent0_3" csCatId="mainScheme"/>
      <dgm:spPr/>
      <dgm:t>
        <a:bodyPr/>
        <a:lstStyle/>
        <a:p>
          <a:endParaRPr lang="zh-CN" altLang="en-US"/>
        </a:p>
      </dgm:t>
    </dgm:pt>
    <dgm:pt modelId="{CB6F2344-E145-4ADE-BC4A-275063687610}">
      <dgm:prSet/>
      <dgm:spPr/>
      <dgm:t>
        <a:bodyPr/>
        <a:lstStyle/>
        <a:p>
          <a:r>
            <a:rPr lang="zh-CN" dirty="0"/>
            <a:t>国内农机自动导航领域，以田间</a:t>
          </a:r>
          <a:r>
            <a:rPr lang="en-US" dirty="0"/>
            <a:t>AB</a:t>
          </a:r>
          <a:r>
            <a:rPr lang="zh-CN" dirty="0"/>
            <a:t>线作业为基准的导航方式正逐步稳定可靠农机曲线自动导航的稳定性仍</a:t>
          </a:r>
          <a:r>
            <a:rPr lang="zh-CN" dirty="0">
              <a:solidFill>
                <a:schemeClr val="accent2">
                  <a:lumMod val="60000"/>
                  <a:lumOff val="40000"/>
                </a:schemeClr>
              </a:solidFill>
            </a:rPr>
            <a:t>未达到商用水平</a:t>
          </a:r>
          <a:r>
            <a:rPr lang="zh-CN" dirty="0"/>
            <a:t>，当前仍然需要农机手驾驶农业机械在农用道路上行驶。基于多信息融合的无人农机导航技术的研究仍处于初步的研究状态</a:t>
          </a:r>
          <a:r>
            <a:rPr lang="en-US" dirty="0"/>
            <a:t>, </a:t>
          </a:r>
          <a:r>
            <a:rPr lang="zh-CN" dirty="0"/>
            <a:t>与真正意义上的农机无人化作业还有很大的距离。</a:t>
          </a:r>
        </a:p>
      </dgm:t>
    </dgm:pt>
    <dgm:pt modelId="{E9E6C925-94F6-47EB-9884-F5036228676A}" type="parTrans" cxnId="{8A62F5C9-2C37-432F-A779-B24B83363FEF}">
      <dgm:prSet/>
      <dgm:spPr/>
      <dgm:t>
        <a:bodyPr/>
        <a:lstStyle/>
        <a:p>
          <a:endParaRPr lang="zh-CN" altLang="en-US"/>
        </a:p>
      </dgm:t>
    </dgm:pt>
    <dgm:pt modelId="{104F1DA5-6FAE-43C9-9C0A-BE526488EAEB}" type="sibTrans" cxnId="{8A62F5C9-2C37-432F-A779-B24B83363FEF}">
      <dgm:prSet/>
      <dgm:spPr/>
      <dgm:t>
        <a:bodyPr/>
        <a:lstStyle/>
        <a:p>
          <a:endParaRPr lang="zh-CN" altLang="en-US"/>
        </a:p>
      </dgm:t>
    </dgm:pt>
    <dgm:pt modelId="{DBD13C54-0705-4040-927D-647F1886F5FF}" type="pres">
      <dgm:prSet presAssocID="{07DA4CE8-7EC4-4AC7-8BE4-1D8FD81CAE7C}" presName="linear" presStyleCnt="0">
        <dgm:presLayoutVars>
          <dgm:animLvl val="lvl"/>
          <dgm:resizeHandles val="exact"/>
        </dgm:presLayoutVars>
      </dgm:prSet>
      <dgm:spPr/>
    </dgm:pt>
    <dgm:pt modelId="{8BAD0F2E-0105-4781-A2C8-7B1EB996600F}" type="pres">
      <dgm:prSet presAssocID="{CB6F2344-E145-4ADE-BC4A-275063687610}" presName="parentText" presStyleLbl="node1" presStyleIdx="0" presStyleCnt="1">
        <dgm:presLayoutVars>
          <dgm:chMax val="0"/>
          <dgm:bulletEnabled val="1"/>
        </dgm:presLayoutVars>
      </dgm:prSet>
      <dgm:spPr/>
    </dgm:pt>
  </dgm:ptLst>
  <dgm:cxnLst>
    <dgm:cxn modelId="{EB610009-7801-4482-9F10-A3AA3AE7E413}" type="presOf" srcId="{CB6F2344-E145-4ADE-BC4A-275063687610}" destId="{8BAD0F2E-0105-4781-A2C8-7B1EB996600F}" srcOrd="0" destOrd="0" presId="urn:microsoft.com/office/officeart/2005/8/layout/vList2"/>
    <dgm:cxn modelId="{8A62F5C9-2C37-432F-A779-B24B83363FEF}" srcId="{07DA4CE8-7EC4-4AC7-8BE4-1D8FD81CAE7C}" destId="{CB6F2344-E145-4ADE-BC4A-275063687610}" srcOrd="0" destOrd="0" parTransId="{E9E6C925-94F6-47EB-9884-F5036228676A}" sibTransId="{104F1DA5-6FAE-43C9-9C0A-BE526488EAEB}"/>
    <dgm:cxn modelId="{E4322FD7-3406-424D-8499-940713F3ADEE}" type="presOf" srcId="{07DA4CE8-7EC4-4AC7-8BE4-1D8FD81CAE7C}" destId="{DBD13C54-0705-4040-927D-647F1886F5FF}" srcOrd="0" destOrd="0" presId="urn:microsoft.com/office/officeart/2005/8/layout/vList2"/>
    <dgm:cxn modelId="{613CA2A4-60A0-458B-94FC-9BBD24AAC03F}" type="presParOf" srcId="{DBD13C54-0705-4040-927D-647F1886F5FF}" destId="{8BAD0F2E-0105-4781-A2C8-7B1EB996600F}"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9777BF3-F840-4F44-A24E-D3C37E463C5D}" type="doc">
      <dgm:prSet loTypeId="urn:microsoft.com/office/officeart/2005/8/layout/hProcess9" loCatId="process" qsTypeId="urn:microsoft.com/office/officeart/2005/8/quickstyle/3d5" qsCatId="3D" csTypeId="urn:microsoft.com/office/officeart/2005/8/colors/accent1_2" csCatId="accent1" phldr="1"/>
      <dgm:spPr/>
    </dgm:pt>
    <dgm:pt modelId="{B22BB6A9-1D27-4081-93D6-B1600B9153C1}">
      <dgm:prSet phldrT="[文本]"/>
      <dgm:spPr/>
      <dgm:t>
        <a:bodyPr/>
        <a:lstStyle/>
        <a:p>
          <a:r>
            <a:rPr lang="zh-CN" altLang="en-US" dirty="0"/>
            <a:t>使用陀螺仪、加速度仪，得到</a:t>
          </a:r>
          <a:r>
            <a:rPr lang="zh-CN" altLang="zh-CN" dirty="0"/>
            <a:t>运动载体的即时速度、位置以及航向角</a:t>
          </a:r>
          <a:endParaRPr lang="zh-CN" altLang="en-US" dirty="0"/>
        </a:p>
      </dgm:t>
    </dgm:pt>
    <dgm:pt modelId="{77B155FD-01A4-4CF4-9C2F-7E09B7BB1E52}" type="parTrans" cxnId="{2510F0D2-E965-4103-8687-E32D015A6070}">
      <dgm:prSet/>
      <dgm:spPr/>
      <dgm:t>
        <a:bodyPr/>
        <a:lstStyle/>
        <a:p>
          <a:endParaRPr lang="zh-CN" altLang="en-US"/>
        </a:p>
      </dgm:t>
    </dgm:pt>
    <dgm:pt modelId="{C0602B3D-EB04-47F3-B71E-9FC502B0D056}" type="sibTrans" cxnId="{2510F0D2-E965-4103-8687-E32D015A6070}">
      <dgm:prSet/>
      <dgm:spPr/>
      <dgm:t>
        <a:bodyPr/>
        <a:lstStyle/>
        <a:p>
          <a:endParaRPr lang="zh-CN" altLang="en-US"/>
        </a:p>
      </dgm:t>
    </dgm:pt>
    <dgm:pt modelId="{5E79A501-9D78-4C3B-B55B-DDC4AE53F392}">
      <dgm:prSet phldrT="[文本]"/>
      <dgm:spPr/>
      <dgm:t>
        <a:bodyPr/>
        <a:lstStyle/>
        <a:p>
          <a:r>
            <a:rPr lang="zh-CN" altLang="en-US" dirty="0"/>
            <a:t>优点：更新速率快、短期精度高和稳定性好</a:t>
          </a:r>
        </a:p>
      </dgm:t>
    </dgm:pt>
    <dgm:pt modelId="{A75F054A-331B-4F80-9FAA-FDB4551E93D4}" type="parTrans" cxnId="{8A8311FF-5702-4736-8CD3-9359F97C033F}">
      <dgm:prSet/>
      <dgm:spPr/>
      <dgm:t>
        <a:bodyPr/>
        <a:lstStyle/>
        <a:p>
          <a:endParaRPr lang="zh-CN" altLang="en-US"/>
        </a:p>
      </dgm:t>
    </dgm:pt>
    <dgm:pt modelId="{8ED80808-B766-4D1C-AE50-34BB6BFB9405}" type="sibTrans" cxnId="{8A8311FF-5702-4736-8CD3-9359F97C033F}">
      <dgm:prSet/>
      <dgm:spPr/>
      <dgm:t>
        <a:bodyPr/>
        <a:lstStyle/>
        <a:p>
          <a:endParaRPr lang="zh-CN" altLang="en-US"/>
        </a:p>
      </dgm:t>
    </dgm:pt>
    <dgm:pt modelId="{DBBFC0C9-E944-457E-AB3D-34C70117FA8D}">
      <dgm:prSet phldrT="[文本]"/>
      <dgm:spPr/>
      <dgm:t>
        <a:bodyPr/>
        <a:lstStyle/>
        <a:p>
          <a:r>
            <a:rPr lang="zh-CN" altLang="en-US" dirty="0"/>
            <a:t>缺点：陀螺仪固有漂移误差带来的定位误差随时间积累、在工作前进行初始对准</a:t>
          </a:r>
        </a:p>
      </dgm:t>
    </dgm:pt>
    <dgm:pt modelId="{D8F96B86-5C8C-4865-A3E6-4C8651C65214}" type="parTrans" cxnId="{5C991600-2765-4511-A06C-25DF78E22713}">
      <dgm:prSet/>
      <dgm:spPr/>
      <dgm:t>
        <a:bodyPr/>
        <a:lstStyle/>
        <a:p>
          <a:endParaRPr lang="zh-CN" altLang="en-US"/>
        </a:p>
      </dgm:t>
    </dgm:pt>
    <dgm:pt modelId="{814B82FA-5C57-4B6A-B99C-88E10610CE85}" type="sibTrans" cxnId="{5C991600-2765-4511-A06C-25DF78E22713}">
      <dgm:prSet/>
      <dgm:spPr/>
      <dgm:t>
        <a:bodyPr/>
        <a:lstStyle/>
        <a:p>
          <a:endParaRPr lang="zh-CN" altLang="en-US"/>
        </a:p>
      </dgm:t>
    </dgm:pt>
    <dgm:pt modelId="{5D43179C-720D-493E-9CC0-D539D0707E80}" type="pres">
      <dgm:prSet presAssocID="{B9777BF3-F840-4F44-A24E-D3C37E463C5D}" presName="CompostProcess" presStyleCnt="0">
        <dgm:presLayoutVars>
          <dgm:dir/>
          <dgm:resizeHandles val="exact"/>
        </dgm:presLayoutVars>
      </dgm:prSet>
      <dgm:spPr/>
    </dgm:pt>
    <dgm:pt modelId="{315F2461-4226-414C-81E5-3FB70FBB8AF3}" type="pres">
      <dgm:prSet presAssocID="{B9777BF3-F840-4F44-A24E-D3C37E463C5D}" presName="arrow" presStyleLbl="bgShp" presStyleIdx="0" presStyleCnt="1"/>
      <dgm:spPr/>
    </dgm:pt>
    <dgm:pt modelId="{BB674071-E1EC-4A81-AF1B-567B74E888FD}" type="pres">
      <dgm:prSet presAssocID="{B9777BF3-F840-4F44-A24E-D3C37E463C5D}" presName="linearProcess" presStyleCnt="0"/>
      <dgm:spPr/>
    </dgm:pt>
    <dgm:pt modelId="{7C8FC3F1-000D-47AA-8D61-F856ABDD66A6}" type="pres">
      <dgm:prSet presAssocID="{B22BB6A9-1D27-4081-93D6-B1600B9153C1}" presName="textNode" presStyleLbl="node1" presStyleIdx="0" presStyleCnt="3">
        <dgm:presLayoutVars>
          <dgm:bulletEnabled val="1"/>
        </dgm:presLayoutVars>
      </dgm:prSet>
      <dgm:spPr/>
    </dgm:pt>
    <dgm:pt modelId="{01FC89E6-C8F6-4E48-AA36-4566F0265EC7}" type="pres">
      <dgm:prSet presAssocID="{C0602B3D-EB04-47F3-B71E-9FC502B0D056}" presName="sibTrans" presStyleCnt="0"/>
      <dgm:spPr/>
    </dgm:pt>
    <dgm:pt modelId="{0895F9C9-FCF6-4229-9BE4-4165C8EE5029}" type="pres">
      <dgm:prSet presAssocID="{5E79A501-9D78-4C3B-B55B-DDC4AE53F392}" presName="textNode" presStyleLbl="node1" presStyleIdx="1" presStyleCnt="3">
        <dgm:presLayoutVars>
          <dgm:bulletEnabled val="1"/>
        </dgm:presLayoutVars>
      </dgm:prSet>
      <dgm:spPr/>
    </dgm:pt>
    <dgm:pt modelId="{FD601444-A11E-4886-B3B0-6A868B0E915A}" type="pres">
      <dgm:prSet presAssocID="{8ED80808-B766-4D1C-AE50-34BB6BFB9405}" presName="sibTrans" presStyleCnt="0"/>
      <dgm:spPr/>
    </dgm:pt>
    <dgm:pt modelId="{CFA6D9A3-319D-4356-A87D-8742A7E56411}" type="pres">
      <dgm:prSet presAssocID="{DBBFC0C9-E944-457E-AB3D-34C70117FA8D}" presName="textNode" presStyleLbl="node1" presStyleIdx="2" presStyleCnt="3">
        <dgm:presLayoutVars>
          <dgm:bulletEnabled val="1"/>
        </dgm:presLayoutVars>
      </dgm:prSet>
      <dgm:spPr/>
    </dgm:pt>
  </dgm:ptLst>
  <dgm:cxnLst>
    <dgm:cxn modelId="{5C991600-2765-4511-A06C-25DF78E22713}" srcId="{B9777BF3-F840-4F44-A24E-D3C37E463C5D}" destId="{DBBFC0C9-E944-457E-AB3D-34C70117FA8D}" srcOrd="2" destOrd="0" parTransId="{D8F96B86-5C8C-4865-A3E6-4C8651C65214}" sibTransId="{814B82FA-5C57-4B6A-B99C-88E10610CE85}"/>
    <dgm:cxn modelId="{B78A6089-F2B8-4F69-BE91-E490BE6FD201}" type="presOf" srcId="{B22BB6A9-1D27-4081-93D6-B1600B9153C1}" destId="{7C8FC3F1-000D-47AA-8D61-F856ABDD66A6}" srcOrd="0" destOrd="0" presId="urn:microsoft.com/office/officeart/2005/8/layout/hProcess9"/>
    <dgm:cxn modelId="{7D08A98B-447D-4FA6-944C-9794F6979493}" type="presOf" srcId="{B9777BF3-F840-4F44-A24E-D3C37E463C5D}" destId="{5D43179C-720D-493E-9CC0-D539D0707E80}" srcOrd="0" destOrd="0" presId="urn:microsoft.com/office/officeart/2005/8/layout/hProcess9"/>
    <dgm:cxn modelId="{C8076E90-E817-45F3-B55E-350B444688A1}" type="presOf" srcId="{5E79A501-9D78-4C3B-B55B-DDC4AE53F392}" destId="{0895F9C9-FCF6-4229-9BE4-4165C8EE5029}" srcOrd="0" destOrd="0" presId="urn:microsoft.com/office/officeart/2005/8/layout/hProcess9"/>
    <dgm:cxn modelId="{2510F0D2-E965-4103-8687-E32D015A6070}" srcId="{B9777BF3-F840-4F44-A24E-D3C37E463C5D}" destId="{B22BB6A9-1D27-4081-93D6-B1600B9153C1}" srcOrd="0" destOrd="0" parTransId="{77B155FD-01A4-4CF4-9C2F-7E09B7BB1E52}" sibTransId="{C0602B3D-EB04-47F3-B71E-9FC502B0D056}"/>
    <dgm:cxn modelId="{9239ECEC-0FF6-4E1F-A77B-C042603271A0}" type="presOf" srcId="{DBBFC0C9-E944-457E-AB3D-34C70117FA8D}" destId="{CFA6D9A3-319D-4356-A87D-8742A7E56411}" srcOrd="0" destOrd="0" presId="urn:microsoft.com/office/officeart/2005/8/layout/hProcess9"/>
    <dgm:cxn modelId="{8A8311FF-5702-4736-8CD3-9359F97C033F}" srcId="{B9777BF3-F840-4F44-A24E-D3C37E463C5D}" destId="{5E79A501-9D78-4C3B-B55B-DDC4AE53F392}" srcOrd="1" destOrd="0" parTransId="{A75F054A-331B-4F80-9FAA-FDB4551E93D4}" sibTransId="{8ED80808-B766-4D1C-AE50-34BB6BFB9405}"/>
    <dgm:cxn modelId="{3C9BD227-0AA6-4EC6-842E-2F55F3FCDCE3}" type="presParOf" srcId="{5D43179C-720D-493E-9CC0-D539D0707E80}" destId="{315F2461-4226-414C-81E5-3FB70FBB8AF3}" srcOrd="0" destOrd="0" presId="urn:microsoft.com/office/officeart/2005/8/layout/hProcess9"/>
    <dgm:cxn modelId="{FDA43067-0CAA-4F28-A010-122DE0A452D7}" type="presParOf" srcId="{5D43179C-720D-493E-9CC0-D539D0707E80}" destId="{BB674071-E1EC-4A81-AF1B-567B74E888FD}" srcOrd="1" destOrd="0" presId="urn:microsoft.com/office/officeart/2005/8/layout/hProcess9"/>
    <dgm:cxn modelId="{D94FACA1-B490-4EC4-B9FB-F7404C4959D2}" type="presParOf" srcId="{BB674071-E1EC-4A81-AF1B-567B74E888FD}" destId="{7C8FC3F1-000D-47AA-8D61-F856ABDD66A6}" srcOrd="0" destOrd="0" presId="urn:microsoft.com/office/officeart/2005/8/layout/hProcess9"/>
    <dgm:cxn modelId="{8F528E38-48D7-40B5-B503-9CA17CE2AE33}" type="presParOf" srcId="{BB674071-E1EC-4A81-AF1B-567B74E888FD}" destId="{01FC89E6-C8F6-4E48-AA36-4566F0265EC7}" srcOrd="1" destOrd="0" presId="urn:microsoft.com/office/officeart/2005/8/layout/hProcess9"/>
    <dgm:cxn modelId="{1A4C9F02-2BB9-4F41-B917-C04045F8DDD5}" type="presParOf" srcId="{BB674071-E1EC-4A81-AF1B-567B74E888FD}" destId="{0895F9C9-FCF6-4229-9BE4-4165C8EE5029}" srcOrd="2" destOrd="0" presId="urn:microsoft.com/office/officeart/2005/8/layout/hProcess9"/>
    <dgm:cxn modelId="{2C057050-0D01-4772-A61B-484EEA73E310}" type="presParOf" srcId="{BB674071-E1EC-4A81-AF1B-567B74E888FD}" destId="{FD601444-A11E-4886-B3B0-6A868B0E915A}" srcOrd="3" destOrd="0" presId="urn:microsoft.com/office/officeart/2005/8/layout/hProcess9"/>
    <dgm:cxn modelId="{3C765C4F-1A4E-4B57-94C2-CEEC0BD2930D}" type="presParOf" srcId="{BB674071-E1EC-4A81-AF1B-567B74E888FD}" destId="{CFA6D9A3-319D-4356-A87D-8742A7E56411}"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6D7B562-721A-4A81-A1F2-FEDEA7D22B1E}" type="doc">
      <dgm:prSet loTypeId="urn:microsoft.com/office/officeart/2008/layout/HorizontalMultiLevelHierarchy" loCatId="hierarchy" qsTypeId="urn:microsoft.com/office/officeart/2005/8/quickstyle/simple3" qsCatId="simple" csTypeId="urn:microsoft.com/office/officeart/2005/8/colors/accent1_2" csCatId="accent1" phldr="1"/>
      <dgm:spPr/>
      <dgm:t>
        <a:bodyPr/>
        <a:lstStyle/>
        <a:p>
          <a:endParaRPr lang="zh-CN" altLang="en-US"/>
        </a:p>
      </dgm:t>
    </dgm:pt>
    <dgm:pt modelId="{77AF9357-CB73-4867-B1DB-C09D9F7FC568}">
      <dgm:prSet phldrT="[文本]"/>
      <dgm:spPr/>
      <dgm:t>
        <a:bodyPr/>
        <a:lstStyle/>
        <a:p>
          <a:r>
            <a:rPr lang="zh-CN" altLang="en-US" dirty="0"/>
            <a:t>农业应用</a:t>
          </a:r>
        </a:p>
      </dgm:t>
    </dgm:pt>
    <dgm:pt modelId="{732386BF-2BD9-456F-BEC7-B2839CA9D928}" type="parTrans" cxnId="{4FB7FD07-1705-4CC2-BE2E-F88FDFFDEF39}">
      <dgm:prSet/>
      <dgm:spPr/>
      <dgm:t>
        <a:bodyPr/>
        <a:lstStyle/>
        <a:p>
          <a:endParaRPr lang="zh-CN" altLang="en-US"/>
        </a:p>
      </dgm:t>
    </dgm:pt>
    <dgm:pt modelId="{35E6A3F2-842A-4850-BDF2-5B318DC15632}" type="sibTrans" cxnId="{4FB7FD07-1705-4CC2-BE2E-F88FDFFDEF39}">
      <dgm:prSet/>
      <dgm:spPr/>
      <dgm:t>
        <a:bodyPr/>
        <a:lstStyle/>
        <a:p>
          <a:endParaRPr lang="zh-CN" altLang="en-US"/>
        </a:p>
      </dgm:t>
    </dgm:pt>
    <dgm:pt modelId="{E650AC40-5B58-4BA4-9039-2E4256FC9DA5}">
      <dgm:prSet phldrT="[文本]" custT="1"/>
      <dgm:spPr/>
      <dgm:t>
        <a:bodyPr/>
        <a:lstStyle/>
        <a:p>
          <a:r>
            <a:rPr lang="zh-CN" sz="1200" b="1" dirty="0"/>
            <a:t>张美娜</a:t>
          </a:r>
          <a:r>
            <a:rPr lang="zh-CN" sz="1000" dirty="0"/>
            <a:t>等为实现农用车辆精确导航，提出一种</a:t>
          </a:r>
          <a:r>
            <a:rPr lang="en-US" sz="1000" dirty="0"/>
            <a:t>RTK-DGPS </a:t>
          </a:r>
          <a:r>
            <a:rPr lang="zh-CN" sz="1000" dirty="0"/>
            <a:t>融合惯性传感器的</a:t>
          </a:r>
          <a:r>
            <a:rPr lang="zh-CN" sz="1000" b="1" dirty="0">
              <a:solidFill>
                <a:srgbClr val="FF0000"/>
              </a:solidFill>
            </a:rPr>
            <a:t>导航参数计算方法</a:t>
          </a:r>
          <a:r>
            <a:rPr lang="zh-CN" sz="1000" dirty="0"/>
            <a:t>，利用</a:t>
          </a:r>
          <a:r>
            <a:rPr lang="zh-CN" sz="1000" b="1" dirty="0">
              <a:solidFill>
                <a:srgbClr val="FF0000"/>
              </a:solidFill>
            </a:rPr>
            <a:t>惯性传感器</a:t>
          </a:r>
          <a:r>
            <a:rPr lang="zh-CN" sz="1000" dirty="0"/>
            <a:t>采集的姿态角经几何变换补偿系统中存在的</a:t>
          </a:r>
          <a:r>
            <a:rPr lang="zh-CN" sz="1000" b="1" dirty="0">
              <a:solidFill>
                <a:srgbClr val="FF0000"/>
              </a:solidFill>
            </a:rPr>
            <a:t>杆臂效应</a:t>
          </a:r>
          <a:r>
            <a:rPr lang="zh-CN" sz="1000" dirty="0"/>
            <a:t>再进行计算得到横向偏差用于导航，试验结果表明，系统存在俯仰和侧倾时，此方法平均</a:t>
          </a:r>
          <a:r>
            <a:rPr lang="zh-CN" sz="1050" b="1" dirty="0">
              <a:solidFill>
                <a:srgbClr val="FF0000"/>
              </a:solidFill>
            </a:rPr>
            <a:t>补偿了</a:t>
          </a:r>
          <a:r>
            <a:rPr lang="en-US" sz="1050" b="1" dirty="0">
              <a:solidFill>
                <a:srgbClr val="FF0000"/>
              </a:solidFill>
            </a:rPr>
            <a:t>0. 08 m </a:t>
          </a:r>
          <a:r>
            <a:rPr lang="zh-CN" sz="1050" b="1" dirty="0">
              <a:solidFill>
                <a:srgbClr val="FF0000"/>
              </a:solidFill>
            </a:rPr>
            <a:t>的横向偏差</a:t>
          </a:r>
          <a:r>
            <a:rPr lang="zh-CN" sz="1000" dirty="0"/>
            <a:t>；同时利用</a:t>
          </a:r>
          <a:r>
            <a:rPr lang="en-US" sz="1000" dirty="0"/>
            <a:t>RTK-DGPS </a:t>
          </a:r>
          <a:r>
            <a:rPr lang="zh-CN" sz="1000" dirty="0"/>
            <a:t>计算航向偏差的方法，即利用最小二乘法拟合</a:t>
          </a:r>
          <a:r>
            <a:rPr lang="en-US" sz="1000" dirty="0"/>
            <a:t>RTK-DGPS </a:t>
          </a:r>
          <a:r>
            <a:rPr lang="zh-CN" sz="1000" dirty="0"/>
            <a:t>动态定位点形成车辆行驶路径并进行计算，试验结果表明，车辆直线行驶、做圆周运动与沿任意曲线行驶时，惯性传感器与</a:t>
          </a:r>
          <a:r>
            <a:rPr lang="en-US" sz="1000" dirty="0"/>
            <a:t>RTK-DGPS </a:t>
          </a:r>
          <a:r>
            <a:rPr lang="zh-CN" sz="1000" dirty="0"/>
            <a:t>计算的航向偏差之间的</a:t>
          </a:r>
          <a:r>
            <a:rPr lang="zh-CN" sz="1050" b="1" dirty="0">
              <a:solidFill>
                <a:srgbClr val="FF0000"/>
              </a:solidFill>
            </a:rPr>
            <a:t>平均误差分别为</a:t>
          </a:r>
          <a:r>
            <a:rPr lang="en-US" sz="1050" b="1" dirty="0">
              <a:solidFill>
                <a:srgbClr val="FF0000"/>
              </a:solidFill>
            </a:rPr>
            <a:t>0. 9636</a:t>
          </a:r>
          <a:r>
            <a:rPr lang="zh-CN" sz="1050" b="1" dirty="0">
              <a:solidFill>
                <a:srgbClr val="FF0000"/>
              </a:solidFill>
            </a:rPr>
            <a:t>°、</a:t>
          </a:r>
          <a:r>
            <a:rPr lang="en-US" sz="1050" b="1" dirty="0">
              <a:solidFill>
                <a:srgbClr val="FF0000"/>
              </a:solidFill>
            </a:rPr>
            <a:t>3. 6418</a:t>
          </a:r>
          <a:r>
            <a:rPr lang="zh-CN" sz="1050" b="1" dirty="0">
              <a:solidFill>
                <a:srgbClr val="FF0000"/>
              </a:solidFill>
            </a:rPr>
            <a:t>°与</a:t>
          </a:r>
          <a:r>
            <a:rPr lang="en-US" sz="1050" b="1" dirty="0">
              <a:solidFill>
                <a:srgbClr val="FF0000"/>
              </a:solidFill>
            </a:rPr>
            <a:t>2. 7562</a:t>
          </a:r>
          <a:r>
            <a:rPr lang="zh-CN" sz="1050" b="1" dirty="0">
              <a:solidFill>
                <a:srgbClr val="FF0000"/>
              </a:solidFill>
            </a:rPr>
            <a:t>°</a:t>
          </a:r>
          <a:endParaRPr lang="zh-CN" altLang="en-US" sz="1050" b="1" dirty="0">
            <a:solidFill>
              <a:srgbClr val="FF0000"/>
            </a:solidFill>
          </a:endParaRPr>
        </a:p>
      </dgm:t>
    </dgm:pt>
    <dgm:pt modelId="{4814345B-B37D-45D9-877B-6AB08944A395}" type="parTrans" cxnId="{90BFD6D8-CBC7-41F5-B4AB-8B277B67FD6F}">
      <dgm:prSet/>
      <dgm:spPr/>
      <dgm:t>
        <a:bodyPr/>
        <a:lstStyle/>
        <a:p>
          <a:endParaRPr lang="zh-CN" altLang="en-US"/>
        </a:p>
      </dgm:t>
    </dgm:pt>
    <dgm:pt modelId="{F96C1177-4BAA-4FDD-BCDF-2F470211A949}" type="sibTrans" cxnId="{90BFD6D8-CBC7-41F5-B4AB-8B277B67FD6F}">
      <dgm:prSet/>
      <dgm:spPr/>
      <dgm:t>
        <a:bodyPr/>
        <a:lstStyle/>
        <a:p>
          <a:endParaRPr lang="zh-CN" altLang="en-US"/>
        </a:p>
      </dgm:t>
    </dgm:pt>
    <dgm:pt modelId="{AB73521D-C989-4EC5-95A5-70F2C02E190E}">
      <dgm:prSet phldrT="[文本]" custT="1"/>
      <dgm:spPr/>
      <dgm:t>
        <a:bodyPr/>
        <a:lstStyle/>
        <a:p>
          <a:pPr algn="ctr"/>
          <a:r>
            <a:rPr lang="zh-CN" sz="1400" b="1" dirty="0"/>
            <a:t>魏少东</a:t>
          </a:r>
          <a:r>
            <a:rPr lang="zh-CN" sz="1100" dirty="0"/>
            <a:t>在硕士论文中设计了一套基于</a:t>
          </a:r>
          <a:r>
            <a:rPr lang="en-US" sz="1100" dirty="0"/>
            <a:t>GPS</a:t>
          </a:r>
          <a:r>
            <a:rPr lang="zh-CN" sz="1100" dirty="0"/>
            <a:t>与惯性导航的</a:t>
          </a:r>
          <a:r>
            <a:rPr lang="zh-CN" sz="1100" dirty="0">
              <a:solidFill>
                <a:srgbClr val="FF0000"/>
              </a:solidFill>
            </a:rPr>
            <a:t>果园机械导航系统</a:t>
          </a:r>
          <a:r>
            <a:rPr lang="zh-CN" sz="1100" dirty="0"/>
            <a:t>，选择了适合该导航系统的</a:t>
          </a:r>
          <a:r>
            <a:rPr lang="zh-CN" sz="1100" dirty="0">
              <a:solidFill>
                <a:srgbClr val="FF0000"/>
              </a:solidFill>
            </a:rPr>
            <a:t>松散组合方式中的速度位置组合</a:t>
          </a:r>
          <a:r>
            <a:rPr lang="zh-CN" sz="1100" dirty="0"/>
            <a:t>，并以福田欧豹拖拉机为实验平台对系统进行了测试，结果显示</a:t>
          </a:r>
          <a:r>
            <a:rPr lang="en-US" sz="1100" dirty="0"/>
            <a:t>GPS </a:t>
          </a:r>
          <a:r>
            <a:rPr lang="zh-CN" sz="1100" dirty="0"/>
            <a:t>的定位误差较大，通过卡尔曼滤波处理后能有效降低误差，但是精度尚不能完全满足导航系统；转向执行机构的机械连接处存在间隙，约有</a:t>
          </a:r>
          <a:r>
            <a:rPr lang="en-US" sz="1100" dirty="0"/>
            <a:t>3</a:t>
          </a:r>
          <a:r>
            <a:rPr lang="zh-CN" sz="1100" dirty="0"/>
            <a:t>°的偏差，造成转向响应滞后问题，也会影响转向精度。</a:t>
          </a:r>
          <a:endParaRPr lang="zh-CN" altLang="en-US" sz="1100" dirty="0"/>
        </a:p>
      </dgm:t>
    </dgm:pt>
    <dgm:pt modelId="{8E32A1FF-AB72-48D9-833C-9DD98E216548}" type="parTrans" cxnId="{6A1CFE0F-2C2B-4926-81BB-D7CEA953FA4E}">
      <dgm:prSet/>
      <dgm:spPr/>
      <dgm:t>
        <a:bodyPr/>
        <a:lstStyle/>
        <a:p>
          <a:endParaRPr lang="zh-CN" altLang="en-US"/>
        </a:p>
      </dgm:t>
    </dgm:pt>
    <dgm:pt modelId="{4D9EB2E0-CD20-4A64-9EB5-16D4D312A7BF}" type="sibTrans" cxnId="{6A1CFE0F-2C2B-4926-81BB-D7CEA953FA4E}">
      <dgm:prSet/>
      <dgm:spPr/>
      <dgm:t>
        <a:bodyPr/>
        <a:lstStyle/>
        <a:p>
          <a:endParaRPr lang="zh-CN" altLang="en-US"/>
        </a:p>
      </dgm:t>
    </dgm:pt>
    <dgm:pt modelId="{6264E6A4-7EB8-49D5-BDBA-F449DEFA9BB0}" type="pres">
      <dgm:prSet presAssocID="{D6D7B562-721A-4A81-A1F2-FEDEA7D22B1E}" presName="Name0" presStyleCnt="0">
        <dgm:presLayoutVars>
          <dgm:chPref val="1"/>
          <dgm:dir/>
          <dgm:animOne val="branch"/>
          <dgm:animLvl val="lvl"/>
          <dgm:resizeHandles val="exact"/>
        </dgm:presLayoutVars>
      </dgm:prSet>
      <dgm:spPr/>
    </dgm:pt>
    <dgm:pt modelId="{8C4C5402-01AD-45F1-A4FB-3987F7B873AF}" type="pres">
      <dgm:prSet presAssocID="{77AF9357-CB73-4867-B1DB-C09D9F7FC568}" presName="root1" presStyleCnt="0"/>
      <dgm:spPr/>
    </dgm:pt>
    <dgm:pt modelId="{ABCB8BC7-13A1-46B7-AEAF-3CE13D47287D}" type="pres">
      <dgm:prSet presAssocID="{77AF9357-CB73-4867-B1DB-C09D9F7FC568}" presName="LevelOneTextNode" presStyleLbl="node0" presStyleIdx="0" presStyleCnt="1" custScaleY="61626">
        <dgm:presLayoutVars>
          <dgm:chPref val="3"/>
        </dgm:presLayoutVars>
      </dgm:prSet>
      <dgm:spPr/>
    </dgm:pt>
    <dgm:pt modelId="{AFDA96C6-2AD4-44E8-95DA-1EAF230ADEF9}" type="pres">
      <dgm:prSet presAssocID="{77AF9357-CB73-4867-B1DB-C09D9F7FC568}" presName="level2hierChild" presStyleCnt="0"/>
      <dgm:spPr/>
    </dgm:pt>
    <dgm:pt modelId="{4E1B8AE0-FCC5-4CE7-8A34-FCFA48AC4E9C}" type="pres">
      <dgm:prSet presAssocID="{4814345B-B37D-45D9-877B-6AB08944A395}" presName="conn2-1" presStyleLbl="parChTrans1D2" presStyleIdx="0" presStyleCnt="2"/>
      <dgm:spPr/>
    </dgm:pt>
    <dgm:pt modelId="{A5EBB412-E885-4A64-8F87-FBFD2598626A}" type="pres">
      <dgm:prSet presAssocID="{4814345B-B37D-45D9-877B-6AB08944A395}" presName="connTx" presStyleLbl="parChTrans1D2" presStyleIdx="0" presStyleCnt="2"/>
      <dgm:spPr/>
    </dgm:pt>
    <dgm:pt modelId="{D86ACB69-ED57-4269-B69B-1C52A9D97CD1}" type="pres">
      <dgm:prSet presAssocID="{E650AC40-5B58-4BA4-9039-2E4256FC9DA5}" presName="root2" presStyleCnt="0"/>
      <dgm:spPr/>
    </dgm:pt>
    <dgm:pt modelId="{A3B73342-BBE3-478E-92CB-BD75A9E5DE2E}" type="pres">
      <dgm:prSet presAssocID="{E650AC40-5B58-4BA4-9039-2E4256FC9DA5}" presName="LevelTwoTextNode" presStyleLbl="node2" presStyleIdx="0" presStyleCnt="2" custScaleX="250778" custScaleY="238008">
        <dgm:presLayoutVars>
          <dgm:chPref val="3"/>
        </dgm:presLayoutVars>
      </dgm:prSet>
      <dgm:spPr/>
    </dgm:pt>
    <dgm:pt modelId="{AF460334-7737-4AD7-90A4-CF74FF81CFEB}" type="pres">
      <dgm:prSet presAssocID="{E650AC40-5B58-4BA4-9039-2E4256FC9DA5}" presName="level3hierChild" presStyleCnt="0"/>
      <dgm:spPr/>
    </dgm:pt>
    <dgm:pt modelId="{5B4FDCA9-2EB0-42EA-9D72-C523C2E4492B}" type="pres">
      <dgm:prSet presAssocID="{8E32A1FF-AB72-48D9-833C-9DD98E216548}" presName="conn2-1" presStyleLbl="parChTrans1D2" presStyleIdx="1" presStyleCnt="2"/>
      <dgm:spPr/>
    </dgm:pt>
    <dgm:pt modelId="{8183E5FB-E3E8-481E-879E-D886FD2A9D80}" type="pres">
      <dgm:prSet presAssocID="{8E32A1FF-AB72-48D9-833C-9DD98E216548}" presName="connTx" presStyleLbl="parChTrans1D2" presStyleIdx="1" presStyleCnt="2"/>
      <dgm:spPr/>
    </dgm:pt>
    <dgm:pt modelId="{C136A057-4A9E-4ADC-AC1D-F6AD7F1AA0E2}" type="pres">
      <dgm:prSet presAssocID="{AB73521D-C989-4EC5-95A5-70F2C02E190E}" presName="root2" presStyleCnt="0"/>
      <dgm:spPr/>
    </dgm:pt>
    <dgm:pt modelId="{6A0928B4-923F-4BEE-8F5C-A9EABB44B9B6}" type="pres">
      <dgm:prSet presAssocID="{AB73521D-C989-4EC5-95A5-70F2C02E190E}" presName="LevelTwoTextNode" presStyleLbl="node2" presStyleIdx="1" presStyleCnt="2" custScaleX="250940" custScaleY="238008">
        <dgm:presLayoutVars>
          <dgm:chPref val="3"/>
        </dgm:presLayoutVars>
      </dgm:prSet>
      <dgm:spPr/>
    </dgm:pt>
    <dgm:pt modelId="{8BC8B4FB-840B-42B1-9E8D-476F288494CD}" type="pres">
      <dgm:prSet presAssocID="{AB73521D-C989-4EC5-95A5-70F2C02E190E}" presName="level3hierChild" presStyleCnt="0"/>
      <dgm:spPr/>
    </dgm:pt>
  </dgm:ptLst>
  <dgm:cxnLst>
    <dgm:cxn modelId="{4FB7FD07-1705-4CC2-BE2E-F88FDFFDEF39}" srcId="{D6D7B562-721A-4A81-A1F2-FEDEA7D22B1E}" destId="{77AF9357-CB73-4867-B1DB-C09D9F7FC568}" srcOrd="0" destOrd="0" parTransId="{732386BF-2BD9-456F-BEC7-B2839CA9D928}" sibTransId="{35E6A3F2-842A-4850-BDF2-5B318DC15632}"/>
    <dgm:cxn modelId="{6A1CFE0F-2C2B-4926-81BB-D7CEA953FA4E}" srcId="{77AF9357-CB73-4867-B1DB-C09D9F7FC568}" destId="{AB73521D-C989-4EC5-95A5-70F2C02E190E}" srcOrd="1" destOrd="0" parTransId="{8E32A1FF-AB72-48D9-833C-9DD98E216548}" sibTransId="{4D9EB2E0-CD20-4A64-9EB5-16D4D312A7BF}"/>
    <dgm:cxn modelId="{DD60EC1B-EC7A-4EC8-9C90-B68D293ED74E}" type="presOf" srcId="{8E32A1FF-AB72-48D9-833C-9DD98E216548}" destId="{8183E5FB-E3E8-481E-879E-D886FD2A9D80}" srcOrd="1" destOrd="0" presId="urn:microsoft.com/office/officeart/2008/layout/HorizontalMultiLevelHierarchy"/>
    <dgm:cxn modelId="{941AB41D-52C7-44C1-A153-81F1A80B818C}" type="presOf" srcId="{4814345B-B37D-45D9-877B-6AB08944A395}" destId="{4E1B8AE0-FCC5-4CE7-8A34-FCFA48AC4E9C}" srcOrd="0" destOrd="0" presId="urn:microsoft.com/office/officeart/2008/layout/HorizontalMultiLevelHierarchy"/>
    <dgm:cxn modelId="{88B23C45-AA96-4D44-AC46-F05773A74B2E}" type="presOf" srcId="{8E32A1FF-AB72-48D9-833C-9DD98E216548}" destId="{5B4FDCA9-2EB0-42EA-9D72-C523C2E4492B}" srcOrd="0" destOrd="0" presId="urn:microsoft.com/office/officeart/2008/layout/HorizontalMultiLevelHierarchy"/>
    <dgm:cxn modelId="{4E4FF9CE-F49E-4779-8109-E9E18F6E6C02}" type="presOf" srcId="{77AF9357-CB73-4867-B1DB-C09D9F7FC568}" destId="{ABCB8BC7-13A1-46B7-AEAF-3CE13D47287D}" srcOrd="0" destOrd="0" presId="urn:microsoft.com/office/officeart/2008/layout/HorizontalMultiLevelHierarchy"/>
    <dgm:cxn modelId="{90BFD6D8-CBC7-41F5-B4AB-8B277B67FD6F}" srcId="{77AF9357-CB73-4867-B1DB-C09D9F7FC568}" destId="{E650AC40-5B58-4BA4-9039-2E4256FC9DA5}" srcOrd="0" destOrd="0" parTransId="{4814345B-B37D-45D9-877B-6AB08944A395}" sibTransId="{F96C1177-4BAA-4FDD-BCDF-2F470211A949}"/>
    <dgm:cxn modelId="{63C7D0E5-0FC6-43B8-8B4A-AA400F9C43C4}" type="presOf" srcId="{E650AC40-5B58-4BA4-9039-2E4256FC9DA5}" destId="{A3B73342-BBE3-478E-92CB-BD75A9E5DE2E}" srcOrd="0" destOrd="0" presId="urn:microsoft.com/office/officeart/2008/layout/HorizontalMultiLevelHierarchy"/>
    <dgm:cxn modelId="{A15FC5E8-32E1-40AE-8888-8C3BB40C98BA}" type="presOf" srcId="{AB73521D-C989-4EC5-95A5-70F2C02E190E}" destId="{6A0928B4-923F-4BEE-8F5C-A9EABB44B9B6}" srcOrd="0" destOrd="0" presId="urn:microsoft.com/office/officeart/2008/layout/HorizontalMultiLevelHierarchy"/>
    <dgm:cxn modelId="{FB8D96FB-5DAB-44D2-BAF8-3DABDFD06585}" type="presOf" srcId="{4814345B-B37D-45D9-877B-6AB08944A395}" destId="{A5EBB412-E885-4A64-8F87-FBFD2598626A}" srcOrd="1" destOrd="0" presId="urn:microsoft.com/office/officeart/2008/layout/HorizontalMultiLevelHierarchy"/>
    <dgm:cxn modelId="{ED9E3AFF-0EE9-4CB5-A7BC-412EE3D6CC1B}" type="presOf" srcId="{D6D7B562-721A-4A81-A1F2-FEDEA7D22B1E}" destId="{6264E6A4-7EB8-49D5-BDBA-F449DEFA9BB0}" srcOrd="0" destOrd="0" presId="urn:microsoft.com/office/officeart/2008/layout/HorizontalMultiLevelHierarchy"/>
    <dgm:cxn modelId="{5F72DC41-DBDB-44B4-836B-9AC34A26D5F3}" type="presParOf" srcId="{6264E6A4-7EB8-49D5-BDBA-F449DEFA9BB0}" destId="{8C4C5402-01AD-45F1-A4FB-3987F7B873AF}" srcOrd="0" destOrd="0" presId="urn:microsoft.com/office/officeart/2008/layout/HorizontalMultiLevelHierarchy"/>
    <dgm:cxn modelId="{084A2F5F-7031-4931-9965-401B9377FFC0}" type="presParOf" srcId="{8C4C5402-01AD-45F1-A4FB-3987F7B873AF}" destId="{ABCB8BC7-13A1-46B7-AEAF-3CE13D47287D}" srcOrd="0" destOrd="0" presId="urn:microsoft.com/office/officeart/2008/layout/HorizontalMultiLevelHierarchy"/>
    <dgm:cxn modelId="{6F82E898-66C4-478A-8E34-293710C33AF9}" type="presParOf" srcId="{8C4C5402-01AD-45F1-A4FB-3987F7B873AF}" destId="{AFDA96C6-2AD4-44E8-95DA-1EAF230ADEF9}" srcOrd="1" destOrd="0" presId="urn:microsoft.com/office/officeart/2008/layout/HorizontalMultiLevelHierarchy"/>
    <dgm:cxn modelId="{95491310-853B-4E55-ACD6-D1071B7BA28F}" type="presParOf" srcId="{AFDA96C6-2AD4-44E8-95DA-1EAF230ADEF9}" destId="{4E1B8AE0-FCC5-4CE7-8A34-FCFA48AC4E9C}" srcOrd="0" destOrd="0" presId="urn:microsoft.com/office/officeart/2008/layout/HorizontalMultiLevelHierarchy"/>
    <dgm:cxn modelId="{0AA9B075-CB13-4BBF-9EC6-6AC1EF20F810}" type="presParOf" srcId="{4E1B8AE0-FCC5-4CE7-8A34-FCFA48AC4E9C}" destId="{A5EBB412-E885-4A64-8F87-FBFD2598626A}" srcOrd="0" destOrd="0" presId="urn:microsoft.com/office/officeart/2008/layout/HorizontalMultiLevelHierarchy"/>
    <dgm:cxn modelId="{57BD9F10-CA8F-459A-87E1-99A86B28574B}" type="presParOf" srcId="{AFDA96C6-2AD4-44E8-95DA-1EAF230ADEF9}" destId="{D86ACB69-ED57-4269-B69B-1C52A9D97CD1}" srcOrd="1" destOrd="0" presId="urn:microsoft.com/office/officeart/2008/layout/HorizontalMultiLevelHierarchy"/>
    <dgm:cxn modelId="{7D434998-7147-4A5D-A8D9-963740CDC0B0}" type="presParOf" srcId="{D86ACB69-ED57-4269-B69B-1C52A9D97CD1}" destId="{A3B73342-BBE3-478E-92CB-BD75A9E5DE2E}" srcOrd="0" destOrd="0" presId="urn:microsoft.com/office/officeart/2008/layout/HorizontalMultiLevelHierarchy"/>
    <dgm:cxn modelId="{1AA519E3-318F-4C87-8893-C269F3708F55}" type="presParOf" srcId="{D86ACB69-ED57-4269-B69B-1C52A9D97CD1}" destId="{AF460334-7737-4AD7-90A4-CF74FF81CFEB}" srcOrd="1" destOrd="0" presId="urn:microsoft.com/office/officeart/2008/layout/HorizontalMultiLevelHierarchy"/>
    <dgm:cxn modelId="{3AF2574A-4EF2-42E2-B750-982D1D80D6BC}" type="presParOf" srcId="{AFDA96C6-2AD4-44E8-95DA-1EAF230ADEF9}" destId="{5B4FDCA9-2EB0-42EA-9D72-C523C2E4492B}" srcOrd="2" destOrd="0" presId="urn:microsoft.com/office/officeart/2008/layout/HorizontalMultiLevelHierarchy"/>
    <dgm:cxn modelId="{5B7411EC-379D-434B-8281-2DE6126AF933}" type="presParOf" srcId="{5B4FDCA9-2EB0-42EA-9D72-C523C2E4492B}" destId="{8183E5FB-E3E8-481E-879E-D886FD2A9D80}" srcOrd="0" destOrd="0" presId="urn:microsoft.com/office/officeart/2008/layout/HorizontalMultiLevelHierarchy"/>
    <dgm:cxn modelId="{00221366-C132-4121-A4B4-BD1A06A3942A}" type="presParOf" srcId="{AFDA96C6-2AD4-44E8-95DA-1EAF230ADEF9}" destId="{C136A057-4A9E-4ADC-AC1D-F6AD7F1AA0E2}" srcOrd="3" destOrd="0" presId="urn:microsoft.com/office/officeart/2008/layout/HorizontalMultiLevelHierarchy"/>
    <dgm:cxn modelId="{A09899EA-B6CE-4BA7-B2CC-A76593242ED3}" type="presParOf" srcId="{C136A057-4A9E-4ADC-AC1D-F6AD7F1AA0E2}" destId="{6A0928B4-923F-4BEE-8F5C-A9EABB44B9B6}" srcOrd="0" destOrd="0" presId="urn:microsoft.com/office/officeart/2008/layout/HorizontalMultiLevelHierarchy"/>
    <dgm:cxn modelId="{7FF7C2DB-ED8D-4F17-ACD3-61DE41FEBF28}" type="presParOf" srcId="{C136A057-4A9E-4ADC-AC1D-F6AD7F1AA0E2}" destId="{8BC8B4FB-840B-42B1-9E8D-476F288494CD}" srcOrd="1" destOrd="0" presId="urn:microsoft.com/office/officeart/2008/layout/HorizontalMultiLevel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E05851E-814E-4D16-AE51-DF72E72FBA31}"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zh-CN" altLang="en-US"/>
        </a:p>
      </dgm:t>
    </dgm:pt>
    <dgm:pt modelId="{3B6B01D0-F4E1-41EB-8D94-58FA774CB670}">
      <dgm:prSet custT="1"/>
      <dgm:spPr/>
      <dgm:t>
        <a:bodyPr/>
        <a:lstStyle/>
        <a:p>
          <a:r>
            <a:rPr lang="en-US" sz="1000" kern="1200" dirty="0"/>
            <a:t>Connor</a:t>
          </a:r>
          <a:r>
            <a:rPr lang="zh-CN" sz="1000" kern="1200" dirty="0"/>
            <a:t>等将高精度</a:t>
          </a:r>
          <a:r>
            <a:rPr lang="en-US" sz="1000" kern="1200" dirty="0"/>
            <a:t>RTK-GPS</a:t>
          </a:r>
          <a:r>
            <a:rPr lang="zh-CN" sz="1000" kern="1200" dirty="0"/>
            <a:t>用于农机导航中，利用四天线</a:t>
          </a:r>
          <a:r>
            <a:rPr lang="en-US" sz="1000" kern="1200" dirty="0"/>
            <a:t>RTK-GPS</a:t>
          </a:r>
          <a:r>
            <a:rPr lang="zh-CN" sz="1000" kern="1200" dirty="0"/>
            <a:t>系统为</a:t>
          </a:r>
          <a:r>
            <a:rPr lang="en-US" sz="1000" kern="1200" dirty="0"/>
            <a:t>John Deere 7800 </a:t>
          </a:r>
          <a:r>
            <a:rPr lang="zh-CN" sz="1000" kern="1200" dirty="0"/>
            <a:t>拖拉机提供位姿信息，当田间行驶速度为</a:t>
          </a:r>
          <a:r>
            <a:rPr lang="en-US" sz="1000" kern="1200" dirty="0">
              <a:solidFill>
                <a:srgbClr val="FF0000"/>
              </a:solidFill>
            </a:rPr>
            <a:t>3.25km/h </a:t>
          </a:r>
          <a:r>
            <a:rPr lang="zh-CN" sz="1000" kern="1200" dirty="0"/>
            <a:t>时，航向误差不大于</a:t>
          </a:r>
          <a:r>
            <a:rPr lang="en-US" sz="1000" kern="1200" dirty="0">
              <a:solidFill>
                <a:srgbClr val="FF0000"/>
              </a:solidFill>
            </a:rPr>
            <a:t>0.1°</a:t>
          </a:r>
          <a:r>
            <a:rPr lang="zh-CN" sz="1000" kern="1200" dirty="0"/>
            <a:t>，直线跟踪标准差不大于</a:t>
          </a:r>
          <a:r>
            <a:rPr lang="en-US" sz="1000" kern="1200" dirty="0">
              <a:solidFill>
                <a:srgbClr val="FF0000"/>
              </a:solidFill>
              <a:latin typeface="Arial"/>
              <a:ea typeface="微软雅黑"/>
              <a:cs typeface="+mn-cs"/>
            </a:rPr>
            <a:t>2.5cm</a:t>
          </a:r>
          <a:r>
            <a:rPr lang="zh-CN" sz="1000" kern="1200" dirty="0"/>
            <a:t>；</a:t>
          </a:r>
        </a:p>
      </dgm:t>
    </dgm:pt>
    <dgm:pt modelId="{0D78BE78-28DC-4FE5-A75F-A9D32CDD5C93}" type="parTrans" cxnId="{26B467D2-B1EB-4FE6-A2B3-1BBD57D84E75}">
      <dgm:prSet/>
      <dgm:spPr/>
      <dgm:t>
        <a:bodyPr/>
        <a:lstStyle/>
        <a:p>
          <a:endParaRPr lang="zh-CN" altLang="en-US" sz="2000"/>
        </a:p>
      </dgm:t>
    </dgm:pt>
    <dgm:pt modelId="{F3FDDA04-70BF-4300-BFA2-6281A9BB1F93}" type="sibTrans" cxnId="{26B467D2-B1EB-4FE6-A2B3-1BBD57D84E75}">
      <dgm:prSet/>
      <dgm:spPr/>
      <dgm:t>
        <a:bodyPr/>
        <a:lstStyle/>
        <a:p>
          <a:endParaRPr lang="zh-CN" altLang="en-US" sz="2000"/>
        </a:p>
      </dgm:t>
    </dgm:pt>
    <dgm:pt modelId="{14BFF466-44F5-4E8E-84BA-EDB4FC49E722}">
      <dgm:prSet custT="1"/>
      <dgm:spPr/>
      <dgm:t>
        <a:bodyPr/>
        <a:lstStyle/>
        <a:p>
          <a:r>
            <a:rPr lang="en-US" sz="1000" kern="1200" dirty="0" err="1"/>
            <a:t>Nagasaka</a:t>
          </a:r>
          <a:r>
            <a:rPr lang="zh-CN" sz="1000" kern="1200" dirty="0"/>
            <a:t>等将</a:t>
          </a:r>
          <a:r>
            <a:rPr lang="en-US" sz="1000" kern="1200" dirty="0"/>
            <a:t>RTK-GPS</a:t>
          </a:r>
          <a:r>
            <a:rPr lang="zh-CN" sz="1000" kern="1200" dirty="0"/>
            <a:t>安装在</a:t>
          </a:r>
          <a:r>
            <a:rPr lang="en-US" sz="1000" kern="1200" dirty="0"/>
            <a:t>SPU650</a:t>
          </a:r>
          <a:r>
            <a:rPr lang="zh-CN" sz="1000" kern="1200" dirty="0"/>
            <a:t>六行插秧机上，并与惯性导航结合进行水田实验，</a:t>
          </a:r>
          <a:r>
            <a:rPr lang="en-US" sz="1000" kern="1200" dirty="0"/>
            <a:t>12</a:t>
          </a:r>
          <a:r>
            <a:rPr lang="zh-CN" sz="1000" kern="1200" dirty="0"/>
            <a:t>次直线导航的结果显示运动过程中横向偏差小于</a:t>
          </a:r>
          <a:r>
            <a:rPr lang="en-US" sz="1000" kern="1200" dirty="0">
              <a:solidFill>
                <a:srgbClr val="FF0000"/>
              </a:solidFill>
              <a:latin typeface="Arial"/>
              <a:ea typeface="微软雅黑"/>
              <a:cs typeface="+mn-cs"/>
            </a:rPr>
            <a:t>0.04 m</a:t>
          </a:r>
          <a:r>
            <a:rPr lang="zh-CN" sz="1000" kern="1200" dirty="0"/>
            <a:t>，航向角误差小于</a:t>
          </a:r>
          <a:r>
            <a:rPr lang="en-US" sz="1000" kern="1200" dirty="0">
              <a:solidFill>
                <a:srgbClr val="FF0000"/>
              </a:solidFill>
              <a:latin typeface="Arial"/>
              <a:ea typeface="微软雅黑"/>
              <a:cs typeface="+mn-cs"/>
            </a:rPr>
            <a:t>3.6°</a:t>
          </a:r>
          <a:r>
            <a:rPr lang="zh-CN" sz="1000" kern="1200" dirty="0"/>
            <a:t>；</a:t>
          </a:r>
        </a:p>
      </dgm:t>
    </dgm:pt>
    <dgm:pt modelId="{62DC7CD6-78BF-4E12-996A-7DC63919CD7A}" type="parTrans" cxnId="{1E18F004-91E6-43B7-98AC-A6CBC85750B5}">
      <dgm:prSet/>
      <dgm:spPr/>
      <dgm:t>
        <a:bodyPr/>
        <a:lstStyle/>
        <a:p>
          <a:endParaRPr lang="zh-CN" altLang="en-US" sz="2000"/>
        </a:p>
      </dgm:t>
    </dgm:pt>
    <dgm:pt modelId="{FFA6820C-1D76-4914-82D5-B64E37525C7A}" type="sibTrans" cxnId="{1E18F004-91E6-43B7-98AC-A6CBC85750B5}">
      <dgm:prSet/>
      <dgm:spPr/>
      <dgm:t>
        <a:bodyPr/>
        <a:lstStyle/>
        <a:p>
          <a:endParaRPr lang="zh-CN" altLang="en-US" sz="2000"/>
        </a:p>
      </dgm:t>
    </dgm:pt>
    <dgm:pt modelId="{0C94D168-CF0A-4DED-9749-99B5873A8B5C}">
      <dgm:prSet custT="1"/>
      <dgm:spPr/>
      <dgm:t>
        <a:bodyPr/>
        <a:lstStyle/>
        <a:p>
          <a:r>
            <a:rPr lang="en-US" sz="1000" kern="1200" dirty="0"/>
            <a:t>Sun</a:t>
          </a:r>
          <a:r>
            <a:rPr lang="zh-CN" sz="1000" kern="1200" dirty="0"/>
            <a:t>等人和</a:t>
          </a:r>
          <a:r>
            <a:rPr lang="en-US" sz="1000" kern="1200" dirty="0" err="1"/>
            <a:t>Perezruit</a:t>
          </a:r>
          <a:r>
            <a:rPr lang="zh-CN" sz="1000" kern="1200" dirty="0"/>
            <a:t>等人分别使用安装</a:t>
          </a:r>
          <a:r>
            <a:rPr lang="en-US" sz="1000" kern="1200" dirty="0"/>
            <a:t>RTK-GPS</a:t>
          </a:r>
          <a:r>
            <a:rPr lang="zh-CN" sz="1000" kern="1200" dirty="0"/>
            <a:t>的农机在番茄种植期间绘制了田间种植图，结果显示实际位置与地图显示位置的平均误差分别为</a:t>
          </a:r>
          <a:r>
            <a:rPr lang="en-US" sz="1000" kern="1200" dirty="0">
              <a:solidFill>
                <a:srgbClr val="FF0000"/>
              </a:solidFill>
              <a:latin typeface="Arial"/>
              <a:ea typeface="微软雅黑"/>
              <a:cs typeface="+mn-cs"/>
            </a:rPr>
            <a:t>2cm</a:t>
          </a:r>
          <a:r>
            <a:rPr lang="zh-CN" sz="1000" kern="1200" dirty="0"/>
            <a:t>与</a:t>
          </a:r>
          <a:r>
            <a:rPr lang="en-US" sz="1000" kern="1200" dirty="0">
              <a:solidFill>
                <a:srgbClr val="FF0000"/>
              </a:solidFill>
              <a:latin typeface="Arial"/>
              <a:ea typeface="微软雅黑"/>
              <a:cs typeface="+mn-cs"/>
            </a:rPr>
            <a:t>2.67cm</a:t>
          </a:r>
          <a:r>
            <a:rPr lang="zh-CN" sz="1000" kern="1200" dirty="0"/>
            <a:t>，</a:t>
          </a:r>
          <a:r>
            <a:rPr lang="en-US" sz="1000" kern="1200" dirty="0"/>
            <a:t>95%</a:t>
          </a:r>
          <a:r>
            <a:rPr lang="zh-CN" sz="1000" kern="1200" dirty="0"/>
            <a:t>的番茄地图显示位置位于其实际生长范围</a:t>
          </a:r>
          <a:r>
            <a:rPr lang="en-US" sz="1000" kern="1200" dirty="0">
              <a:solidFill>
                <a:srgbClr val="FF0000"/>
              </a:solidFill>
              <a:latin typeface="Arial"/>
              <a:ea typeface="微软雅黑"/>
              <a:cs typeface="+mn-cs"/>
            </a:rPr>
            <a:t>5-6cm</a:t>
          </a:r>
          <a:r>
            <a:rPr lang="zh-CN" sz="1000" kern="1200" dirty="0"/>
            <a:t>的圆内；</a:t>
          </a:r>
        </a:p>
      </dgm:t>
    </dgm:pt>
    <dgm:pt modelId="{82383EBB-8312-498C-98E5-92D925E4F642}" type="parTrans" cxnId="{DF0DB748-3EBC-4309-B67C-30BD9F3809BB}">
      <dgm:prSet/>
      <dgm:spPr/>
      <dgm:t>
        <a:bodyPr/>
        <a:lstStyle/>
        <a:p>
          <a:endParaRPr lang="zh-CN" altLang="en-US" sz="2000"/>
        </a:p>
      </dgm:t>
    </dgm:pt>
    <dgm:pt modelId="{9F95CE15-A88A-42DB-BDDB-1AF5AD8EE97F}" type="sibTrans" cxnId="{DF0DB748-3EBC-4309-B67C-30BD9F3809BB}">
      <dgm:prSet/>
      <dgm:spPr/>
      <dgm:t>
        <a:bodyPr/>
        <a:lstStyle/>
        <a:p>
          <a:endParaRPr lang="zh-CN" altLang="en-US" sz="2000"/>
        </a:p>
      </dgm:t>
    </dgm:pt>
    <dgm:pt modelId="{23845E17-3606-4E93-89F6-09EE30A14DD2}">
      <dgm:prSet custT="1"/>
      <dgm:spPr/>
      <dgm:t>
        <a:bodyPr/>
        <a:lstStyle/>
        <a:p>
          <a:r>
            <a:rPr lang="en-US" sz="1000" kern="1200" dirty="0"/>
            <a:t>Ortiz</a:t>
          </a:r>
          <a:r>
            <a:rPr lang="zh-CN" sz="1000" kern="1200" dirty="0"/>
            <a:t>等将基于</a:t>
          </a:r>
          <a:r>
            <a:rPr lang="en-US" sz="1000" kern="1200" dirty="0"/>
            <a:t>RTK-GPS</a:t>
          </a:r>
          <a:r>
            <a:rPr lang="zh-CN" sz="1000" kern="1200" dirty="0"/>
            <a:t>的自动导航系统应用于花生收获时的精确定位，减少花生从地里挖出来时因</a:t>
          </a:r>
          <a:r>
            <a:rPr lang="zh-CN" altLang="en-US" sz="1000" kern="1200" dirty="0"/>
            <a:t>未</a:t>
          </a:r>
          <a:r>
            <a:rPr lang="zh-CN" sz="1000" kern="1200" dirty="0"/>
            <a:t>将装置准确定位在花生列上而造成的损伤</a:t>
          </a:r>
          <a:r>
            <a:rPr lang="zh-CN" altLang="en-US" sz="1000" kern="1200" dirty="0"/>
            <a:t>，</a:t>
          </a:r>
          <a:r>
            <a:rPr lang="zh-CN" sz="1000" kern="1200" dirty="0"/>
            <a:t>与传统的手工驾驶相比，用基于</a:t>
          </a:r>
          <a:r>
            <a:rPr lang="en-US" sz="1000" kern="1200" dirty="0"/>
            <a:t>RTK-GPS</a:t>
          </a:r>
          <a:r>
            <a:rPr lang="zh-CN" sz="1000" kern="1200" dirty="0"/>
            <a:t>自动导航的采摘系统能够显著的</a:t>
          </a:r>
          <a:r>
            <a:rPr lang="zh-CN" sz="1000" kern="1200" dirty="0">
              <a:solidFill>
                <a:srgbClr val="FF0000"/>
              </a:solidFill>
              <a:latin typeface="Arial"/>
              <a:ea typeface="微软雅黑"/>
              <a:cs typeface="+mn-cs"/>
            </a:rPr>
            <a:t>减小产量损失、提高纯收益</a:t>
          </a:r>
          <a:r>
            <a:rPr lang="zh-CN" sz="1000" kern="1200" dirty="0"/>
            <a:t>。</a:t>
          </a:r>
        </a:p>
      </dgm:t>
    </dgm:pt>
    <dgm:pt modelId="{1AB0FF7C-6F66-415B-86D1-4E9A9CD272DB}" type="parTrans" cxnId="{86216D28-1474-4019-A3F1-21273353D3F7}">
      <dgm:prSet/>
      <dgm:spPr/>
      <dgm:t>
        <a:bodyPr/>
        <a:lstStyle/>
        <a:p>
          <a:endParaRPr lang="zh-CN" altLang="en-US" sz="2000"/>
        </a:p>
      </dgm:t>
    </dgm:pt>
    <dgm:pt modelId="{CCDCB998-6F03-475F-B623-4E0C6AF7B19E}" type="sibTrans" cxnId="{86216D28-1474-4019-A3F1-21273353D3F7}">
      <dgm:prSet/>
      <dgm:spPr/>
      <dgm:t>
        <a:bodyPr/>
        <a:lstStyle/>
        <a:p>
          <a:endParaRPr lang="zh-CN" altLang="en-US" sz="2000"/>
        </a:p>
      </dgm:t>
    </dgm:pt>
    <dgm:pt modelId="{61A5EBE7-EA69-4D10-AE43-400179150F71}" type="pres">
      <dgm:prSet presAssocID="{5E05851E-814E-4D16-AE51-DF72E72FBA31}" presName="Name0" presStyleCnt="0">
        <dgm:presLayoutVars>
          <dgm:dir/>
          <dgm:resizeHandles val="exact"/>
        </dgm:presLayoutVars>
      </dgm:prSet>
      <dgm:spPr/>
    </dgm:pt>
    <dgm:pt modelId="{7DE62AD3-0ABC-4E45-85D0-9060E22E66D9}" type="pres">
      <dgm:prSet presAssocID="{3B6B01D0-F4E1-41EB-8D94-58FA774CB670}" presName="Name5" presStyleLbl="vennNode1" presStyleIdx="0" presStyleCnt="4">
        <dgm:presLayoutVars>
          <dgm:bulletEnabled val="1"/>
        </dgm:presLayoutVars>
      </dgm:prSet>
      <dgm:spPr/>
    </dgm:pt>
    <dgm:pt modelId="{27BA1F63-06DA-458D-B6CD-BC5C67029AA5}" type="pres">
      <dgm:prSet presAssocID="{F3FDDA04-70BF-4300-BFA2-6281A9BB1F93}" presName="space" presStyleCnt="0"/>
      <dgm:spPr/>
    </dgm:pt>
    <dgm:pt modelId="{7D928EF6-DD6A-4A3B-B23E-279721CA16E2}" type="pres">
      <dgm:prSet presAssocID="{14BFF466-44F5-4E8E-84BA-EDB4FC49E722}" presName="Name5" presStyleLbl="vennNode1" presStyleIdx="1" presStyleCnt="4">
        <dgm:presLayoutVars>
          <dgm:bulletEnabled val="1"/>
        </dgm:presLayoutVars>
      </dgm:prSet>
      <dgm:spPr/>
    </dgm:pt>
    <dgm:pt modelId="{B32AF1DC-9BB4-4052-AD5C-9D4A8D230B9B}" type="pres">
      <dgm:prSet presAssocID="{FFA6820C-1D76-4914-82D5-B64E37525C7A}" presName="space" presStyleCnt="0"/>
      <dgm:spPr/>
    </dgm:pt>
    <dgm:pt modelId="{BFA25D34-5965-4D0B-8998-18105AC451EB}" type="pres">
      <dgm:prSet presAssocID="{0C94D168-CF0A-4DED-9749-99B5873A8B5C}" presName="Name5" presStyleLbl="vennNode1" presStyleIdx="2" presStyleCnt="4">
        <dgm:presLayoutVars>
          <dgm:bulletEnabled val="1"/>
        </dgm:presLayoutVars>
      </dgm:prSet>
      <dgm:spPr/>
    </dgm:pt>
    <dgm:pt modelId="{FC3D68D3-8245-431D-AC10-A72057619EE0}" type="pres">
      <dgm:prSet presAssocID="{9F95CE15-A88A-42DB-BDDB-1AF5AD8EE97F}" presName="space" presStyleCnt="0"/>
      <dgm:spPr/>
    </dgm:pt>
    <dgm:pt modelId="{DB2E709A-CB98-4772-824D-84DF445218CD}" type="pres">
      <dgm:prSet presAssocID="{23845E17-3606-4E93-89F6-09EE30A14DD2}" presName="Name5" presStyleLbl="vennNode1" presStyleIdx="3" presStyleCnt="4">
        <dgm:presLayoutVars>
          <dgm:bulletEnabled val="1"/>
        </dgm:presLayoutVars>
      </dgm:prSet>
      <dgm:spPr/>
    </dgm:pt>
  </dgm:ptLst>
  <dgm:cxnLst>
    <dgm:cxn modelId="{1E18F004-91E6-43B7-98AC-A6CBC85750B5}" srcId="{5E05851E-814E-4D16-AE51-DF72E72FBA31}" destId="{14BFF466-44F5-4E8E-84BA-EDB4FC49E722}" srcOrd="1" destOrd="0" parTransId="{62DC7CD6-78BF-4E12-996A-7DC63919CD7A}" sibTransId="{FFA6820C-1D76-4914-82D5-B64E37525C7A}"/>
    <dgm:cxn modelId="{6636020C-FBFD-433D-B70F-F95475D61781}" type="presOf" srcId="{23845E17-3606-4E93-89F6-09EE30A14DD2}" destId="{DB2E709A-CB98-4772-824D-84DF445218CD}" srcOrd="0" destOrd="0" presId="urn:microsoft.com/office/officeart/2005/8/layout/venn3"/>
    <dgm:cxn modelId="{86216D28-1474-4019-A3F1-21273353D3F7}" srcId="{5E05851E-814E-4D16-AE51-DF72E72FBA31}" destId="{23845E17-3606-4E93-89F6-09EE30A14DD2}" srcOrd="3" destOrd="0" parTransId="{1AB0FF7C-6F66-415B-86D1-4E9A9CD272DB}" sibTransId="{CCDCB998-6F03-475F-B623-4E0C6AF7B19E}"/>
    <dgm:cxn modelId="{CA6F9C2C-A36D-4F9F-8010-0FF423B686E1}" type="presOf" srcId="{0C94D168-CF0A-4DED-9749-99B5873A8B5C}" destId="{BFA25D34-5965-4D0B-8998-18105AC451EB}" srcOrd="0" destOrd="0" presId="urn:microsoft.com/office/officeart/2005/8/layout/venn3"/>
    <dgm:cxn modelId="{7E79F067-42F5-4B80-A651-4099D9B40D02}" type="presOf" srcId="{14BFF466-44F5-4E8E-84BA-EDB4FC49E722}" destId="{7D928EF6-DD6A-4A3B-B23E-279721CA16E2}" srcOrd="0" destOrd="0" presId="urn:microsoft.com/office/officeart/2005/8/layout/venn3"/>
    <dgm:cxn modelId="{DF0DB748-3EBC-4309-B67C-30BD9F3809BB}" srcId="{5E05851E-814E-4D16-AE51-DF72E72FBA31}" destId="{0C94D168-CF0A-4DED-9749-99B5873A8B5C}" srcOrd="2" destOrd="0" parTransId="{82383EBB-8312-498C-98E5-92D925E4F642}" sibTransId="{9F95CE15-A88A-42DB-BDDB-1AF5AD8EE97F}"/>
    <dgm:cxn modelId="{DC43088E-E8D4-4E0B-99BF-AEA177D452FE}" type="presOf" srcId="{5E05851E-814E-4D16-AE51-DF72E72FBA31}" destId="{61A5EBE7-EA69-4D10-AE43-400179150F71}" srcOrd="0" destOrd="0" presId="urn:microsoft.com/office/officeart/2005/8/layout/venn3"/>
    <dgm:cxn modelId="{26B467D2-B1EB-4FE6-A2B3-1BBD57D84E75}" srcId="{5E05851E-814E-4D16-AE51-DF72E72FBA31}" destId="{3B6B01D0-F4E1-41EB-8D94-58FA774CB670}" srcOrd="0" destOrd="0" parTransId="{0D78BE78-28DC-4FE5-A75F-A9D32CDD5C93}" sibTransId="{F3FDDA04-70BF-4300-BFA2-6281A9BB1F93}"/>
    <dgm:cxn modelId="{EC3C42EC-4A3B-48C6-BFAB-B26EB44F88E7}" type="presOf" srcId="{3B6B01D0-F4E1-41EB-8D94-58FA774CB670}" destId="{7DE62AD3-0ABC-4E45-85D0-9060E22E66D9}" srcOrd="0" destOrd="0" presId="urn:microsoft.com/office/officeart/2005/8/layout/venn3"/>
    <dgm:cxn modelId="{76969E21-F306-464D-B67B-4F173BECF044}" type="presParOf" srcId="{61A5EBE7-EA69-4D10-AE43-400179150F71}" destId="{7DE62AD3-0ABC-4E45-85D0-9060E22E66D9}" srcOrd="0" destOrd="0" presId="urn:microsoft.com/office/officeart/2005/8/layout/venn3"/>
    <dgm:cxn modelId="{11F0D2A3-716D-4480-A69F-E38E17FE3534}" type="presParOf" srcId="{61A5EBE7-EA69-4D10-AE43-400179150F71}" destId="{27BA1F63-06DA-458D-B6CD-BC5C67029AA5}" srcOrd="1" destOrd="0" presId="urn:microsoft.com/office/officeart/2005/8/layout/venn3"/>
    <dgm:cxn modelId="{38DB93B2-2D1D-4B93-9AFE-FBC3D700B7EF}" type="presParOf" srcId="{61A5EBE7-EA69-4D10-AE43-400179150F71}" destId="{7D928EF6-DD6A-4A3B-B23E-279721CA16E2}" srcOrd="2" destOrd="0" presId="urn:microsoft.com/office/officeart/2005/8/layout/venn3"/>
    <dgm:cxn modelId="{6675B1B3-F9F0-4908-8D77-AC73E044BEC8}" type="presParOf" srcId="{61A5EBE7-EA69-4D10-AE43-400179150F71}" destId="{B32AF1DC-9BB4-4052-AD5C-9D4A8D230B9B}" srcOrd="3" destOrd="0" presId="urn:microsoft.com/office/officeart/2005/8/layout/venn3"/>
    <dgm:cxn modelId="{94B7940E-F152-4A12-BB37-4535B7F7E118}" type="presParOf" srcId="{61A5EBE7-EA69-4D10-AE43-400179150F71}" destId="{BFA25D34-5965-4D0B-8998-18105AC451EB}" srcOrd="4" destOrd="0" presId="urn:microsoft.com/office/officeart/2005/8/layout/venn3"/>
    <dgm:cxn modelId="{FE07AD63-B33E-4480-8A3C-030ACE39FB77}" type="presParOf" srcId="{61A5EBE7-EA69-4D10-AE43-400179150F71}" destId="{FC3D68D3-8245-431D-AC10-A72057619EE0}" srcOrd="5" destOrd="0" presId="urn:microsoft.com/office/officeart/2005/8/layout/venn3"/>
    <dgm:cxn modelId="{8E44EBEC-E2CA-4EA2-A65C-E8A9200C2D1B}" type="presParOf" srcId="{61A5EBE7-EA69-4D10-AE43-400179150F71}" destId="{DB2E709A-CB98-4772-824D-84DF445218CD}"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A7BCC55-EF54-4FC8-AA66-E2683B198D33}" type="doc">
      <dgm:prSet loTypeId="urn:microsoft.com/office/officeart/2008/layout/PictureStrips" loCatId="list" qsTypeId="urn:microsoft.com/office/officeart/2005/8/quickstyle/simple1" qsCatId="simple" csTypeId="urn:microsoft.com/office/officeart/2005/8/colors/accent1_2" csCatId="accent1" phldr="1"/>
      <dgm:spPr/>
      <dgm:t>
        <a:bodyPr/>
        <a:lstStyle/>
        <a:p>
          <a:endParaRPr lang="zh-CN" altLang="en-US"/>
        </a:p>
      </dgm:t>
    </dgm:pt>
    <dgm:pt modelId="{7404892A-B3FC-4CA4-9E1E-E4EE43999C80}">
      <dgm:prSet custT="1"/>
      <dgm:spPr/>
      <dgm:t>
        <a:bodyPr/>
        <a:lstStyle/>
        <a:p>
          <a:r>
            <a:rPr lang="en-US" sz="1000" dirty="0"/>
            <a:t>Ospina</a:t>
          </a:r>
          <a:r>
            <a:rPr lang="zh-CN" sz="1000" dirty="0"/>
            <a:t>等将惯性测量单元（</a:t>
          </a:r>
          <a:r>
            <a:rPr lang="en-US" sz="1000" dirty="0"/>
            <a:t>IMU</a:t>
          </a:r>
          <a:r>
            <a:rPr lang="zh-CN" sz="1000" dirty="0"/>
            <a:t>）和</a:t>
          </a:r>
          <a:r>
            <a:rPr lang="en-US" sz="1000" dirty="0"/>
            <a:t>RTK-GPS</a:t>
          </a:r>
          <a:r>
            <a:rPr lang="zh-CN" sz="1000" dirty="0"/>
            <a:t>相结合评估车身的侧滑角，得到了轮胎侧向力与滑动角的关系以及轮胎的侧偏刚度，对实验结果分别用几何学模型和动力学模型预测，验证了该方法建立非线性数学模型的潜力；</a:t>
          </a:r>
        </a:p>
      </dgm:t>
    </dgm:pt>
    <dgm:pt modelId="{F553AE05-57B8-48C5-BB4A-191AA7560BE5}" type="parTrans" cxnId="{2DAFC22F-8A38-448F-B9F0-B0FB15BAD6F2}">
      <dgm:prSet/>
      <dgm:spPr/>
      <dgm:t>
        <a:bodyPr/>
        <a:lstStyle/>
        <a:p>
          <a:endParaRPr lang="zh-CN" altLang="en-US"/>
        </a:p>
      </dgm:t>
    </dgm:pt>
    <dgm:pt modelId="{3E913FC1-FA7D-4E1F-9332-575CFD05EE9E}" type="sibTrans" cxnId="{2DAFC22F-8A38-448F-B9F0-B0FB15BAD6F2}">
      <dgm:prSet/>
      <dgm:spPr/>
      <dgm:t>
        <a:bodyPr/>
        <a:lstStyle/>
        <a:p>
          <a:endParaRPr lang="zh-CN" altLang="en-US"/>
        </a:p>
      </dgm:t>
    </dgm:pt>
    <dgm:pt modelId="{70E7FBCC-7012-496A-BC62-7B5F6D1A07CB}">
      <dgm:prSet custT="1"/>
      <dgm:spPr/>
      <dgm:t>
        <a:bodyPr/>
        <a:lstStyle/>
        <a:p>
          <a:r>
            <a:rPr lang="en-US" sz="1000" dirty="0"/>
            <a:t>Ball</a:t>
          </a:r>
          <a:r>
            <a:rPr lang="zh-CN" sz="1000" dirty="0"/>
            <a:t>等人设计了能自动导航和避障的农用机器人，为了降低系统的成本，选用价格较低但精度也相对较低的</a:t>
          </a:r>
          <a:r>
            <a:rPr lang="en-US" sz="1000" dirty="0"/>
            <a:t>RTK-GPS</a:t>
          </a:r>
          <a:r>
            <a:rPr lang="zh-CN" sz="1000" dirty="0"/>
            <a:t>，结合机器视觉（田间定位）和立体视觉系统（障碍检测和规避），对该套系统进行多次田间试验（包括</a:t>
          </a:r>
          <a:r>
            <a:rPr lang="zh-CN" sz="1000" dirty="0">
              <a:solidFill>
                <a:srgbClr val="FF0000"/>
              </a:solidFill>
            </a:rPr>
            <a:t>白天和晚上</a:t>
          </a:r>
          <a:r>
            <a:rPr lang="zh-CN" sz="1000" dirty="0"/>
            <a:t>）的结果显示在成本降低的情况下系统仍能精准的工作。</a:t>
          </a:r>
        </a:p>
      </dgm:t>
    </dgm:pt>
    <dgm:pt modelId="{8FB89CD6-4B92-4AFF-83B2-10F01F77250C}" type="parTrans" cxnId="{930160D9-C0E5-4DB2-9571-755B7B84F061}">
      <dgm:prSet/>
      <dgm:spPr/>
      <dgm:t>
        <a:bodyPr/>
        <a:lstStyle/>
        <a:p>
          <a:endParaRPr lang="zh-CN" altLang="en-US"/>
        </a:p>
      </dgm:t>
    </dgm:pt>
    <dgm:pt modelId="{98EAB856-B387-4B65-9AAF-1DE02B9757BC}" type="sibTrans" cxnId="{930160D9-C0E5-4DB2-9571-755B7B84F061}">
      <dgm:prSet/>
      <dgm:spPr/>
      <dgm:t>
        <a:bodyPr/>
        <a:lstStyle/>
        <a:p>
          <a:endParaRPr lang="zh-CN" altLang="en-US"/>
        </a:p>
      </dgm:t>
    </dgm:pt>
    <dgm:pt modelId="{A07A10AD-FD2F-4036-865C-98664935941A}" type="pres">
      <dgm:prSet presAssocID="{3A7BCC55-EF54-4FC8-AA66-E2683B198D33}" presName="Name0" presStyleCnt="0">
        <dgm:presLayoutVars>
          <dgm:dir/>
          <dgm:resizeHandles val="exact"/>
        </dgm:presLayoutVars>
      </dgm:prSet>
      <dgm:spPr/>
    </dgm:pt>
    <dgm:pt modelId="{AD6E3465-378B-4406-9F47-A54DBBB884A4}" type="pres">
      <dgm:prSet presAssocID="{7404892A-B3FC-4CA4-9E1E-E4EE43999C80}" presName="composite" presStyleCnt="0"/>
      <dgm:spPr/>
    </dgm:pt>
    <dgm:pt modelId="{3BE9B006-B0C6-4CCD-9419-963197FCF40F}" type="pres">
      <dgm:prSet presAssocID="{7404892A-B3FC-4CA4-9E1E-E4EE43999C80}" presName="rect1" presStyleLbl="trAlignAcc1" presStyleIdx="0" presStyleCnt="2">
        <dgm:presLayoutVars>
          <dgm:bulletEnabled val="1"/>
        </dgm:presLayoutVars>
      </dgm:prSet>
      <dgm:spPr/>
    </dgm:pt>
    <dgm:pt modelId="{56D36950-CD94-42DE-9BF3-4759FB528CA2}" type="pres">
      <dgm:prSet presAssocID="{7404892A-B3FC-4CA4-9E1E-E4EE43999C80}" presName="rect2" presStyleLbl="fgImgPlace1" presStyleIdx="0" presStyleCnt="2"/>
      <dgm:spPr/>
    </dgm:pt>
    <dgm:pt modelId="{8DFCA547-7F10-4B91-A7D5-3D64154D0684}" type="pres">
      <dgm:prSet presAssocID="{3E913FC1-FA7D-4E1F-9332-575CFD05EE9E}" presName="sibTrans" presStyleCnt="0"/>
      <dgm:spPr/>
    </dgm:pt>
    <dgm:pt modelId="{E6BDEC27-06A6-4799-B07F-8FEABC67F998}" type="pres">
      <dgm:prSet presAssocID="{70E7FBCC-7012-496A-BC62-7B5F6D1A07CB}" presName="composite" presStyleCnt="0"/>
      <dgm:spPr/>
    </dgm:pt>
    <dgm:pt modelId="{BBFD8B42-CF23-4AFD-BD4A-616D25E3277F}" type="pres">
      <dgm:prSet presAssocID="{70E7FBCC-7012-496A-BC62-7B5F6D1A07CB}" presName="rect1" presStyleLbl="trAlignAcc1" presStyleIdx="1" presStyleCnt="2">
        <dgm:presLayoutVars>
          <dgm:bulletEnabled val="1"/>
        </dgm:presLayoutVars>
      </dgm:prSet>
      <dgm:spPr/>
    </dgm:pt>
    <dgm:pt modelId="{407B2086-044D-4B61-9DC7-235ABB2CB14D}" type="pres">
      <dgm:prSet presAssocID="{70E7FBCC-7012-496A-BC62-7B5F6D1A07CB}" presName="rect2" presStyleLbl="fgImgPlace1" presStyleIdx="1" presStyleCnt="2"/>
      <dgm:spPr/>
    </dgm:pt>
  </dgm:ptLst>
  <dgm:cxnLst>
    <dgm:cxn modelId="{F3F40A26-0D49-49D6-9494-D8767374E29C}" type="presOf" srcId="{7404892A-B3FC-4CA4-9E1E-E4EE43999C80}" destId="{3BE9B006-B0C6-4CCD-9419-963197FCF40F}" srcOrd="0" destOrd="0" presId="urn:microsoft.com/office/officeart/2008/layout/PictureStrips"/>
    <dgm:cxn modelId="{2DAFC22F-8A38-448F-B9F0-B0FB15BAD6F2}" srcId="{3A7BCC55-EF54-4FC8-AA66-E2683B198D33}" destId="{7404892A-B3FC-4CA4-9E1E-E4EE43999C80}" srcOrd="0" destOrd="0" parTransId="{F553AE05-57B8-48C5-BB4A-191AA7560BE5}" sibTransId="{3E913FC1-FA7D-4E1F-9332-575CFD05EE9E}"/>
    <dgm:cxn modelId="{F0AA5FD1-EC3F-46C6-A9E5-DF66E0CE59C2}" type="presOf" srcId="{3A7BCC55-EF54-4FC8-AA66-E2683B198D33}" destId="{A07A10AD-FD2F-4036-865C-98664935941A}" srcOrd="0" destOrd="0" presId="urn:microsoft.com/office/officeart/2008/layout/PictureStrips"/>
    <dgm:cxn modelId="{930160D9-C0E5-4DB2-9571-755B7B84F061}" srcId="{3A7BCC55-EF54-4FC8-AA66-E2683B198D33}" destId="{70E7FBCC-7012-496A-BC62-7B5F6D1A07CB}" srcOrd="1" destOrd="0" parTransId="{8FB89CD6-4B92-4AFF-83B2-10F01F77250C}" sibTransId="{98EAB856-B387-4B65-9AAF-1DE02B9757BC}"/>
    <dgm:cxn modelId="{23F521FE-8F13-4BF9-8E2A-4E050D9DCF75}" type="presOf" srcId="{70E7FBCC-7012-496A-BC62-7B5F6D1A07CB}" destId="{BBFD8B42-CF23-4AFD-BD4A-616D25E3277F}" srcOrd="0" destOrd="0" presId="urn:microsoft.com/office/officeart/2008/layout/PictureStrips"/>
    <dgm:cxn modelId="{5BDDED9A-597A-4E6A-B2BA-AF3F037E551B}" type="presParOf" srcId="{A07A10AD-FD2F-4036-865C-98664935941A}" destId="{AD6E3465-378B-4406-9F47-A54DBBB884A4}" srcOrd="0" destOrd="0" presId="urn:microsoft.com/office/officeart/2008/layout/PictureStrips"/>
    <dgm:cxn modelId="{100B654D-D31A-437C-9573-F96C3B723415}" type="presParOf" srcId="{AD6E3465-378B-4406-9F47-A54DBBB884A4}" destId="{3BE9B006-B0C6-4CCD-9419-963197FCF40F}" srcOrd="0" destOrd="0" presId="urn:microsoft.com/office/officeart/2008/layout/PictureStrips"/>
    <dgm:cxn modelId="{D13610B3-554A-4E2F-B327-2BD6ADF8B2C9}" type="presParOf" srcId="{AD6E3465-378B-4406-9F47-A54DBBB884A4}" destId="{56D36950-CD94-42DE-9BF3-4759FB528CA2}" srcOrd="1" destOrd="0" presId="urn:microsoft.com/office/officeart/2008/layout/PictureStrips"/>
    <dgm:cxn modelId="{3F76D0C7-A549-4CBC-B079-3C33208AC844}" type="presParOf" srcId="{A07A10AD-FD2F-4036-865C-98664935941A}" destId="{8DFCA547-7F10-4B91-A7D5-3D64154D0684}" srcOrd="1" destOrd="0" presId="urn:microsoft.com/office/officeart/2008/layout/PictureStrips"/>
    <dgm:cxn modelId="{4EEDCBD0-181D-4B72-A683-6C5247C1436A}" type="presParOf" srcId="{A07A10AD-FD2F-4036-865C-98664935941A}" destId="{E6BDEC27-06A6-4799-B07F-8FEABC67F998}" srcOrd="2" destOrd="0" presId="urn:microsoft.com/office/officeart/2008/layout/PictureStrips"/>
    <dgm:cxn modelId="{72739332-5D4D-450A-B69C-AD27FF73A7FA}" type="presParOf" srcId="{E6BDEC27-06A6-4799-B07F-8FEABC67F998}" destId="{BBFD8B42-CF23-4AFD-BD4A-616D25E3277F}" srcOrd="0" destOrd="0" presId="urn:microsoft.com/office/officeart/2008/layout/PictureStrips"/>
    <dgm:cxn modelId="{B3E9E2F6-4CD9-4126-BE82-59A2EE104FD7}" type="presParOf" srcId="{E6BDEC27-06A6-4799-B07F-8FEABC67F998}" destId="{407B2086-044D-4B61-9DC7-235ABB2CB14D}" srcOrd="1" destOrd="0" presId="urn:microsoft.com/office/officeart/2008/layout/PictureStrip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F6B6F71-7BED-4F6F-B1F1-403A52C96F7D}"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zh-CN" altLang="en-US"/>
        </a:p>
      </dgm:t>
    </dgm:pt>
    <dgm:pt modelId="{6BE8180B-B531-4432-9849-91D49FCB39A9}">
      <dgm:prSet/>
      <dgm:spPr/>
      <dgm:t>
        <a:bodyPr/>
        <a:lstStyle/>
        <a:p>
          <a:r>
            <a:rPr lang="zh-CN" dirty="0"/>
            <a:t>杨雪介绍了黑龙江胜利农场交接了凯斯</a:t>
          </a:r>
          <a:r>
            <a:rPr lang="en-US" dirty="0"/>
            <a:t>RTK</a:t>
          </a:r>
          <a:r>
            <a:rPr lang="zh-CN" dirty="0"/>
            <a:t>基准站后，</a:t>
          </a:r>
          <a:r>
            <a:rPr lang="en-US" dirty="0"/>
            <a:t>6</a:t>
          </a:r>
          <a:r>
            <a:rPr lang="zh-CN" dirty="0"/>
            <a:t>台凯斯拖拉机的田间作业精度达到了</a:t>
          </a:r>
          <a:r>
            <a:rPr lang="en-US" dirty="0">
              <a:solidFill>
                <a:srgbClr val="FF0000"/>
              </a:solidFill>
            </a:rPr>
            <a:t>2.54cm</a:t>
          </a:r>
          <a:r>
            <a:rPr lang="zh-CN" dirty="0"/>
            <a:t>，对实现高标准的精细农业具有重大意义；</a:t>
          </a:r>
        </a:p>
      </dgm:t>
    </dgm:pt>
    <dgm:pt modelId="{1D89190C-0AB5-4F6B-9421-D29D78857F3D}" type="parTrans" cxnId="{0EC1D05E-00A9-4CBE-9A77-3A41F0D78370}">
      <dgm:prSet/>
      <dgm:spPr/>
      <dgm:t>
        <a:bodyPr/>
        <a:lstStyle/>
        <a:p>
          <a:endParaRPr lang="zh-CN" altLang="en-US"/>
        </a:p>
      </dgm:t>
    </dgm:pt>
    <dgm:pt modelId="{B05C504B-7567-4BFA-8CBB-9FC04FCFE28D}" type="sibTrans" cxnId="{0EC1D05E-00A9-4CBE-9A77-3A41F0D78370}">
      <dgm:prSet/>
      <dgm:spPr/>
      <dgm:t>
        <a:bodyPr/>
        <a:lstStyle/>
        <a:p>
          <a:endParaRPr lang="zh-CN" altLang="en-US"/>
        </a:p>
      </dgm:t>
    </dgm:pt>
    <dgm:pt modelId="{D25870C1-5221-4342-A909-1F8A39866299}">
      <dgm:prSet custT="1"/>
      <dgm:spPr/>
      <dgm:t>
        <a:bodyPr/>
        <a:lstStyle/>
        <a:p>
          <a:r>
            <a:rPr lang="zh-CN" sz="800" kern="1200" dirty="0"/>
            <a:t>罗锡文等在东方红</a:t>
          </a:r>
          <a:r>
            <a:rPr lang="en-US" sz="800" kern="1200" dirty="0"/>
            <a:t>X-804 </a:t>
          </a:r>
          <a:r>
            <a:rPr lang="zh-CN" sz="800" kern="1200" dirty="0"/>
            <a:t>拖拉机上开发了基于</a:t>
          </a:r>
          <a:r>
            <a:rPr lang="en-US" sz="800" kern="1200" dirty="0"/>
            <a:t>RTK-GPS </a:t>
          </a:r>
          <a:r>
            <a:rPr lang="zh-CN" sz="800" kern="1200" dirty="0"/>
            <a:t>的自动导航控制系统，将拖拉机的横向跟踪误差作为模型的输入，期望的拖拉机转向轮偏角作为输出，</a:t>
          </a:r>
          <a:r>
            <a:rPr lang="en-US" sz="800" kern="1200" dirty="0"/>
            <a:t>PID</a:t>
          </a:r>
          <a:r>
            <a:rPr lang="zh-CN" sz="800" kern="1200" dirty="0"/>
            <a:t>控制作为模型的控制器，在拖拉机行进速度为</a:t>
          </a:r>
          <a:r>
            <a:rPr lang="en-US" sz="800" kern="1200" dirty="0">
              <a:solidFill>
                <a:srgbClr val="FF0000"/>
              </a:solidFill>
            </a:rPr>
            <a:t>0.8 m/s </a:t>
          </a:r>
          <a:r>
            <a:rPr lang="zh-CN" sz="800" kern="1200" dirty="0"/>
            <a:t>时，直线跟踪的最大误差小于</a:t>
          </a:r>
          <a:r>
            <a:rPr lang="en-US" sz="800" kern="1200" dirty="0">
              <a:solidFill>
                <a:srgbClr val="FF0000"/>
              </a:solidFill>
              <a:latin typeface="Arial"/>
              <a:ea typeface="微软雅黑"/>
              <a:cs typeface="+mn-cs"/>
            </a:rPr>
            <a:t>0.15 m</a:t>
          </a:r>
          <a:r>
            <a:rPr lang="zh-CN" sz="800" kern="1200" dirty="0"/>
            <a:t>，平均跟踪误差小于</a:t>
          </a:r>
          <a:r>
            <a:rPr lang="en-US" sz="800" kern="1200" dirty="0">
              <a:solidFill>
                <a:srgbClr val="FF0000"/>
              </a:solidFill>
              <a:latin typeface="Arial"/>
              <a:ea typeface="微软雅黑"/>
              <a:cs typeface="+mn-cs"/>
            </a:rPr>
            <a:t>0.03 m</a:t>
          </a:r>
          <a:r>
            <a:rPr lang="zh-CN" sz="800" kern="1200" dirty="0"/>
            <a:t>；</a:t>
          </a:r>
        </a:p>
      </dgm:t>
    </dgm:pt>
    <dgm:pt modelId="{67B7632D-E1AA-49A3-B351-4087932F6230}" type="parTrans" cxnId="{D49CE0F2-9B51-438B-ADA1-9238095F646A}">
      <dgm:prSet/>
      <dgm:spPr/>
      <dgm:t>
        <a:bodyPr/>
        <a:lstStyle/>
        <a:p>
          <a:endParaRPr lang="zh-CN" altLang="en-US"/>
        </a:p>
      </dgm:t>
    </dgm:pt>
    <dgm:pt modelId="{1F4A6F29-C9AC-4C60-952F-0ADAE6BA4801}" type="sibTrans" cxnId="{D49CE0F2-9B51-438B-ADA1-9238095F646A}">
      <dgm:prSet/>
      <dgm:spPr/>
      <dgm:t>
        <a:bodyPr/>
        <a:lstStyle/>
        <a:p>
          <a:endParaRPr lang="zh-CN" altLang="en-US"/>
        </a:p>
      </dgm:t>
    </dgm:pt>
    <dgm:pt modelId="{92D5BAA2-C6F5-4139-8D18-1417A3C3C0E7}">
      <dgm:prSet custT="1"/>
      <dgm:spPr/>
      <dgm:t>
        <a:bodyPr/>
        <a:lstStyle/>
        <a:p>
          <a:r>
            <a:rPr lang="zh-CN" sz="800" kern="1200" dirty="0"/>
            <a:t>周建军等在改装的四轮电瓶车上采用</a:t>
          </a:r>
          <a:r>
            <a:rPr lang="en-US" sz="800" kern="1200" dirty="0"/>
            <a:t>Trimble RTK-GPS 4700</a:t>
          </a:r>
          <a:r>
            <a:rPr lang="zh-CN" sz="800" kern="1200" dirty="0"/>
            <a:t>作为位置传感器，结合电子罗盘和角度传感器，利用模糊控制方法实现了农机的直线和曲线路径追踪，当速度为</a:t>
          </a:r>
          <a:r>
            <a:rPr lang="en-US" sz="800" kern="1200" dirty="0">
              <a:solidFill>
                <a:srgbClr val="FF0000"/>
              </a:solidFill>
              <a:latin typeface="Arial"/>
              <a:ea typeface="微软雅黑"/>
              <a:cs typeface="+mn-cs"/>
            </a:rPr>
            <a:t>1m/s</a:t>
          </a:r>
          <a:r>
            <a:rPr lang="en-US" sz="800" kern="1200" dirty="0"/>
            <a:t> </a:t>
          </a:r>
          <a:r>
            <a:rPr lang="zh-CN" sz="800" kern="1200" dirty="0"/>
            <a:t>直线路径跟踪最大偏差为</a:t>
          </a:r>
          <a:r>
            <a:rPr lang="en-US" sz="800" kern="1200" dirty="0">
              <a:solidFill>
                <a:srgbClr val="FF0000"/>
              </a:solidFill>
              <a:latin typeface="Arial"/>
              <a:ea typeface="微软雅黑"/>
              <a:cs typeface="+mn-cs"/>
            </a:rPr>
            <a:t>0.19m</a:t>
          </a:r>
          <a:r>
            <a:rPr lang="zh-CN" sz="800" kern="1200" dirty="0"/>
            <a:t>，当速度为</a:t>
          </a:r>
          <a:r>
            <a:rPr lang="en-US" sz="800" kern="1200" dirty="0"/>
            <a:t>0.8m/s, </a:t>
          </a:r>
          <a:r>
            <a:rPr lang="zh-CN" sz="800" kern="1200" dirty="0"/>
            <a:t>曲线路径跟踪最大偏差为</a:t>
          </a:r>
          <a:r>
            <a:rPr lang="en-US" sz="800" kern="1200" dirty="0">
              <a:solidFill>
                <a:srgbClr val="FF0000"/>
              </a:solidFill>
              <a:latin typeface="Arial"/>
              <a:ea typeface="微软雅黑"/>
              <a:cs typeface="+mn-cs"/>
            </a:rPr>
            <a:t>0.26m</a:t>
          </a:r>
          <a:r>
            <a:rPr lang="zh-CN" sz="800" kern="1200" dirty="0"/>
            <a:t>；；</a:t>
          </a:r>
        </a:p>
      </dgm:t>
    </dgm:pt>
    <dgm:pt modelId="{D071710B-883F-4006-B1A5-0BAF7177F868}" type="parTrans" cxnId="{B89A9B4A-8DEB-40DA-B756-A3842D6C8521}">
      <dgm:prSet/>
      <dgm:spPr/>
      <dgm:t>
        <a:bodyPr/>
        <a:lstStyle/>
        <a:p>
          <a:endParaRPr lang="zh-CN" altLang="en-US"/>
        </a:p>
      </dgm:t>
    </dgm:pt>
    <dgm:pt modelId="{286E864A-C0AD-41CB-8D27-01F301F2B5CC}" type="sibTrans" cxnId="{B89A9B4A-8DEB-40DA-B756-A3842D6C8521}">
      <dgm:prSet/>
      <dgm:spPr/>
      <dgm:t>
        <a:bodyPr/>
        <a:lstStyle/>
        <a:p>
          <a:endParaRPr lang="zh-CN" altLang="en-US"/>
        </a:p>
      </dgm:t>
    </dgm:pt>
    <dgm:pt modelId="{C9C93B53-7E5C-4FBD-A502-6A9A64753729}">
      <dgm:prSet custT="1"/>
      <dgm:spPr/>
      <dgm:t>
        <a:bodyPr/>
        <a:lstStyle/>
        <a:p>
          <a:r>
            <a:rPr lang="zh-CN" sz="800" kern="1200" dirty="0"/>
            <a:t>伟利国等以</a:t>
          </a:r>
          <a:r>
            <a:rPr lang="en-US" sz="800" kern="1200" dirty="0"/>
            <a:t>XDN2630</a:t>
          </a:r>
          <a:r>
            <a:rPr lang="zh-CN" sz="800" kern="1200" dirty="0"/>
            <a:t>插秧机为平台，根据</a:t>
          </a:r>
          <a:r>
            <a:rPr lang="en-US" sz="800" kern="1200" dirty="0"/>
            <a:t>RTK-GPS</a:t>
          </a:r>
          <a:r>
            <a:rPr lang="zh-CN" sz="800" kern="1200" dirty="0"/>
            <a:t>与车载传感器获得的车辆姿态信息，采用</a:t>
          </a:r>
          <a:r>
            <a:rPr lang="en-US" sz="800" kern="1200" dirty="0"/>
            <a:t>PID </a:t>
          </a:r>
          <a:r>
            <a:rPr lang="zh-CN" sz="800" kern="1200" dirty="0"/>
            <a:t>控制方法</a:t>
          </a:r>
          <a:r>
            <a:rPr lang="en-US" sz="800" kern="1200" dirty="0"/>
            <a:t>,</a:t>
          </a:r>
          <a:r>
            <a:rPr lang="zh-CN" sz="800" kern="1200" dirty="0"/>
            <a:t>实现自动对行导航及地头转向</a:t>
          </a:r>
          <a:r>
            <a:rPr lang="en-US" sz="800" kern="1200" dirty="0"/>
            <a:t>,</a:t>
          </a:r>
          <a:r>
            <a:rPr lang="zh-CN" sz="800" kern="1200" dirty="0"/>
            <a:t>插秧机田间导航跟踪试验结果显示，在车辆行进速度不大于</a:t>
          </a:r>
          <a:r>
            <a:rPr lang="en-US" sz="800" kern="1200" dirty="0">
              <a:solidFill>
                <a:srgbClr val="FF0000"/>
              </a:solidFill>
              <a:latin typeface="Arial"/>
              <a:ea typeface="微软雅黑"/>
              <a:cs typeface="+mn-cs"/>
            </a:rPr>
            <a:t>0.6 m/s</a:t>
          </a:r>
          <a:r>
            <a:rPr lang="en-US" sz="800" kern="1200" dirty="0"/>
            <a:t> </a:t>
          </a:r>
          <a:r>
            <a:rPr lang="zh-CN" sz="800" kern="1200" dirty="0"/>
            <a:t>时</a:t>
          </a:r>
          <a:r>
            <a:rPr lang="en-US" sz="800" kern="1200" dirty="0"/>
            <a:t>,</a:t>
          </a:r>
          <a:r>
            <a:rPr lang="zh-CN" sz="800" kern="1200" dirty="0"/>
            <a:t>跟踪最大误差小于</a:t>
          </a:r>
          <a:r>
            <a:rPr lang="en-US" sz="800" kern="1200" dirty="0">
              <a:solidFill>
                <a:srgbClr val="FF0000"/>
              </a:solidFill>
              <a:latin typeface="Arial"/>
              <a:ea typeface="微软雅黑"/>
              <a:cs typeface="+mn-cs"/>
            </a:rPr>
            <a:t>10cm</a:t>
          </a:r>
          <a:r>
            <a:rPr lang="zh-CN" sz="800" kern="1200" dirty="0"/>
            <a:t>，但在地头转弯处出现的误差较大；</a:t>
          </a:r>
        </a:p>
      </dgm:t>
    </dgm:pt>
    <dgm:pt modelId="{570B2F32-F061-4149-883A-9480CF8F9CC0}" type="parTrans" cxnId="{4D45057C-7B50-425C-B0FA-DD8432F619D2}">
      <dgm:prSet/>
      <dgm:spPr/>
      <dgm:t>
        <a:bodyPr/>
        <a:lstStyle/>
        <a:p>
          <a:endParaRPr lang="zh-CN" altLang="en-US"/>
        </a:p>
      </dgm:t>
    </dgm:pt>
    <dgm:pt modelId="{6447ED59-733A-4631-81AD-F74D4694C9C8}" type="sibTrans" cxnId="{4D45057C-7B50-425C-B0FA-DD8432F619D2}">
      <dgm:prSet/>
      <dgm:spPr/>
      <dgm:t>
        <a:bodyPr/>
        <a:lstStyle/>
        <a:p>
          <a:endParaRPr lang="zh-CN" altLang="en-US"/>
        </a:p>
      </dgm:t>
    </dgm:pt>
    <dgm:pt modelId="{85CD0ABE-DBEB-44AB-BD07-24B79FD4BB34}" type="pres">
      <dgm:prSet presAssocID="{AF6B6F71-7BED-4F6F-B1F1-403A52C96F7D}" presName="Name0" presStyleCnt="0">
        <dgm:presLayoutVars>
          <dgm:dir/>
          <dgm:resizeHandles val="exact"/>
        </dgm:presLayoutVars>
      </dgm:prSet>
      <dgm:spPr/>
    </dgm:pt>
    <dgm:pt modelId="{DB2D09F7-64D2-4FEA-9A47-9FF3D05AA7B1}" type="pres">
      <dgm:prSet presAssocID="{6BE8180B-B531-4432-9849-91D49FCB39A9}" presName="Name5" presStyleLbl="vennNode1" presStyleIdx="0" presStyleCnt="4">
        <dgm:presLayoutVars>
          <dgm:bulletEnabled val="1"/>
        </dgm:presLayoutVars>
      </dgm:prSet>
      <dgm:spPr/>
    </dgm:pt>
    <dgm:pt modelId="{0AA4ED3A-4798-4935-AE73-4FFE8406749B}" type="pres">
      <dgm:prSet presAssocID="{B05C504B-7567-4BFA-8CBB-9FC04FCFE28D}" presName="space" presStyleCnt="0"/>
      <dgm:spPr/>
    </dgm:pt>
    <dgm:pt modelId="{67A045E7-34E9-47C9-A998-FD4F2563BB66}" type="pres">
      <dgm:prSet presAssocID="{D25870C1-5221-4342-A909-1F8A39866299}" presName="Name5" presStyleLbl="vennNode1" presStyleIdx="1" presStyleCnt="4">
        <dgm:presLayoutVars>
          <dgm:bulletEnabled val="1"/>
        </dgm:presLayoutVars>
      </dgm:prSet>
      <dgm:spPr/>
    </dgm:pt>
    <dgm:pt modelId="{718CAD92-3F68-4812-BA72-652E64E3D3F8}" type="pres">
      <dgm:prSet presAssocID="{1F4A6F29-C9AC-4C60-952F-0ADAE6BA4801}" presName="space" presStyleCnt="0"/>
      <dgm:spPr/>
    </dgm:pt>
    <dgm:pt modelId="{27905237-BC21-4F09-9E22-EF08DDC7D7BF}" type="pres">
      <dgm:prSet presAssocID="{92D5BAA2-C6F5-4139-8D18-1417A3C3C0E7}" presName="Name5" presStyleLbl="vennNode1" presStyleIdx="2" presStyleCnt="4">
        <dgm:presLayoutVars>
          <dgm:bulletEnabled val="1"/>
        </dgm:presLayoutVars>
      </dgm:prSet>
      <dgm:spPr/>
    </dgm:pt>
    <dgm:pt modelId="{455989A7-5C03-4600-8DBF-4F5DA768ED02}" type="pres">
      <dgm:prSet presAssocID="{286E864A-C0AD-41CB-8D27-01F301F2B5CC}" presName="space" presStyleCnt="0"/>
      <dgm:spPr/>
    </dgm:pt>
    <dgm:pt modelId="{EED51B46-C4FE-4213-919E-AC4A88B2A3E6}" type="pres">
      <dgm:prSet presAssocID="{C9C93B53-7E5C-4FBD-A502-6A9A64753729}" presName="Name5" presStyleLbl="vennNode1" presStyleIdx="3" presStyleCnt="4">
        <dgm:presLayoutVars>
          <dgm:bulletEnabled val="1"/>
        </dgm:presLayoutVars>
      </dgm:prSet>
      <dgm:spPr/>
    </dgm:pt>
  </dgm:ptLst>
  <dgm:cxnLst>
    <dgm:cxn modelId="{0EC1D05E-00A9-4CBE-9A77-3A41F0D78370}" srcId="{AF6B6F71-7BED-4F6F-B1F1-403A52C96F7D}" destId="{6BE8180B-B531-4432-9849-91D49FCB39A9}" srcOrd="0" destOrd="0" parTransId="{1D89190C-0AB5-4F6B-9421-D29D78857F3D}" sibTransId="{B05C504B-7567-4BFA-8CBB-9FC04FCFE28D}"/>
    <dgm:cxn modelId="{0126EE47-0216-4B54-BBAE-18E1E48A3B8E}" type="presOf" srcId="{AF6B6F71-7BED-4F6F-B1F1-403A52C96F7D}" destId="{85CD0ABE-DBEB-44AB-BD07-24B79FD4BB34}" srcOrd="0" destOrd="0" presId="urn:microsoft.com/office/officeart/2005/8/layout/venn3"/>
    <dgm:cxn modelId="{B89A9B4A-8DEB-40DA-B756-A3842D6C8521}" srcId="{AF6B6F71-7BED-4F6F-B1F1-403A52C96F7D}" destId="{92D5BAA2-C6F5-4139-8D18-1417A3C3C0E7}" srcOrd="2" destOrd="0" parTransId="{D071710B-883F-4006-B1A5-0BAF7177F868}" sibTransId="{286E864A-C0AD-41CB-8D27-01F301F2B5CC}"/>
    <dgm:cxn modelId="{08081852-3AA3-49C1-8903-14C030D02F33}" type="presOf" srcId="{92D5BAA2-C6F5-4139-8D18-1417A3C3C0E7}" destId="{27905237-BC21-4F09-9E22-EF08DDC7D7BF}" srcOrd="0" destOrd="0" presId="urn:microsoft.com/office/officeart/2005/8/layout/venn3"/>
    <dgm:cxn modelId="{4D45057C-7B50-425C-B0FA-DD8432F619D2}" srcId="{AF6B6F71-7BED-4F6F-B1F1-403A52C96F7D}" destId="{C9C93B53-7E5C-4FBD-A502-6A9A64753729}" srcOrd="3" destOrd="0" parTransId="{570B2F32-F061-4149-883A-9480CF8F9CC0}" sibTransId="{6447ED59-733A-4631-81AD-F74D4694C9C8}"/>
    <dgm:cxn modelId="{B18AAAB3-CD3A-4FAD-B2EE-3FA287AE50F4}" type="presOf" srcId="{6BE8180B-B531-4432-9849-91D49FCB39A9}" destId="{DB2D09F7-64D2-4FEA-9A47-9FF3D05AA7B1}" srcOrd="0" destOrd="0" presId="urn:microsoft.com/office/officeart/2005/8/layout/venn3"/>
    <dgm:cxn modelId="{3B1F52BD-E08D-44DD-AD01-E510CD05E246}" type="presOf" srcId="{D25870C1-5221-4342-A909-1F8A39866299}" destId="{67A045E7-34E9-47C9-A998-FD4F2563BB66}" srcOrd="0" destOrd="0" presId="urn:microsoft.com/office/officeart/2005/8/layout/venn3"/>
    <dgm:cxn modelId="{D49CE0F2-9B51-438B-ADA1-9238095F646A}" srcId="{AF6B6F71-7BED-4F6F-B1F1-403A52C96F7D}" destId="{D25870C1-5221-4342-A909-1F8A39866299}" srcOrd="1" destOrd="0" parTransId="{67B7632D-E1AA-49A3-B351-4087932F6230}" sibTransId="{1F4A6F29-C9AC-4C60-952F-0ADAE6BA4801}"/>
    <dgm:cxn modelId="{018819FD-5F42-4A82-8933-0E00E3C91101}" type="presOf" srcId="{C9C93B53-7E5C-4FBD-A502-6A9A64753729}" destId="{EED51B46-C4FE-4213-919E-AC4A88B2A3E6}" srcOrd="0" destOrd="0" presId="urn:microsoft.com/office/officeart/2005/8/layout/venn3"/>
    <dgm:cxn modelId="{22E92C80-C6FB-436B-A71F-ADF207A7647E}" type="presParOf" srcId="{85CD0ABE-DBEB-44AB-BD07-24B79FD4BB34}" destId="{DB2D09F7-64D2-4FEA-9A47-9FF3D05AA7B1}" srcOrd="0" destOrd="0" presId="urn:microsoft.com/office/officeart/2005/8/layout/venn3"/>
    <dgm:cxn modelId="{C86B033A-B847-4498-A459-CB80E08DEE08}" type="presParOf" srcId="{85CD0ABE-DBEB-44AB-BD07-24B79FD4BB34}" destId="{0AA4ED3A-4798-4935-AE73-4FFE8406749B}" srcOrd="1" destOrd="0" presId="urn:microsoft.com/office/officeart/2005/8/layout/venn3"/>
    <dgm:cxn modelId="{DF84F106-0F46-4723-8059-EDF500BC89B5}" type="presParOf" srcId="{85CD0ABE-DBEB-44AB-BD07-24B79FD4BB34}" destId="{67A045E7-34E9-47C9-A998-FD4F2563BB66}" srcOrd="2" destOrd="0" presId="urn:microsoft.com/office/officeart/2005/8/layout/venn3"/>
    <dgm:cxn modelId="{9A60B2AF-85B5-4C1A-843E-F464F2CFE4AC}" type="presParOf" srcId="{85CD0ABE-DBEB-44AB-BD07-24B79FD4BB34}" destId="{718CAD92-3F68-4812-BA72-652E64E3D3F8}" srcOrd="3" destOrd="0" presId="urn:microsoft.com/office/officeart/2005/8/layout/venn3"/>
    <dgm:cxn modelId="{A0FA15CE-2E0A-4A07-B841-20D1E37985EC}" type="presParOf" srcId="{85CD0ABE-DBEB-44AB-BD07-24B79FD4BB34}" destId="{27905237-BC21-4F09-9E22-EF08DDC7D7BF}" srcOrd="4" destOrd="0" presId="urn:microsoft.com/office/officeart/2005/8/layout/venn3"/>
    <dgm:cxn modelId="{8A5941A9-9B50-4EFB-A62F-DFF450CF856A}" type="presParOf" srcId="{85CD0ABE-DBEB-44AB-BD07-24B79FD4BB34}" destId="{455989A7-5C03-4600-8DBF-4F5DA768ED02}" srcOrd="5" destOrd="0" presId="urn:microsoft.com/office/officeart/2005/8/layout/venn3"/>
    <dgm:cxn modelId="{884FC5A4-9840-4737-8D43-105F4BF1DB31}" type="presParOf" srcId="{85CD0ABE-DBEB-44AB-BD07-24B79FD4BB34}" destId="{EED51B46-C4FE-4213-919E-AC4A88B2A3E6}"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E644AE2-7318-45EF-A9DD-3C08BB2EF78F}" type="doc">
      <dgm:prSet loTypeId="urn:microsoft.com/office/officeart/2005/8/layout/radial4" loCatId="relationship" qsTypeId="urn:microsoft.com/office/officeart/2005/8/quickstyle/simple1" qsCatId="simple" csTypeId="urn:microsoft.com/office/officeart/2005/8/colors/accent1_2" csCatId="accent1" phldr="1"/>
      <dgm:spPr/>
      <dgm:t>
        <a:bodyPr/>
        <a:lstStyle/>
        <a:p>
          <a:endParaRPr lang="zh-CN" altLang="en-US"/>
        </a:p>
      </dgm:t>
    </dgm:pt>
    <dgm:pt modelId="{7F138024-BC83-4BAF-8074-5217295F7647}">
      <dgm:prSet custT="1"/>
      <dgm:spPr/>
      <dgm:t>
        <a:bodyPr/>
        <a:lstStyle/>
        <a:p>
          <a:r>
            <a:rPr lang="zh-CN" sz="1050" dirty="0"/>
            <a:t>此外，基于</a:t>
          </a:r>
          <a:r>
            <a:rPr lang="zh-CN" sz="1050" dirty="0">
              <a:solidFill>
                <a:srgbClr val="FF0000"/>
              </a:solidFill>
            </a:rPr>
            <a:t>多种传感器融合</a:t>
          </a:r>
          <a:r>
            <a:rPr lang="zh-CN" sz="1050" dirty="0"/>
            <a:t>的障碍物检测技术也是障碍物检测领域的一个重要发展方向。目前，已经研制出的智能车辆车身上多装有普通摄像机、红处摄像机、雷达、激光扫瞄装置、</a:t>
          </a:r>
          <a:r>
            <a:rPr lang="en-US" sz="1050" dirty="0"/>
            <a:t>GPS</a:t>
          </a:r>
          <a:r>
            <a:rPr lang="zh-CN" sz="1050" dirty="0"/>
            <a:t>等多种传感器，这些智能车具有道路跟踪和障碍物检测的功能多传感器融合技术的优点是获得的</a:t>
          </a:r>
          <a:r>
            <a:rPr lang="zh-CN" sz="1050" dirty="0">
              <a:solidFill>
                <a:srgbClr val="FF0000"/>
              </a:solidFill>
            </a:rPr>
            <a:t>信息比较全面</a:t>
          </a:r>
          <a:r>
            <a:rPr lang="zh-CN" sz="1050" dirty="0"/>
            <a:t>，缺点是</a:t>
          </a:r>
          <a:r>
            <a:rPr lang="zh-CN" sz="1050" dirty="0">
              <a:solidFill>
                <a:srgbClr val="FF0000"/>
              </a:solidFill>
            </a:rPr>
            <a:t>造价比较高</a:t>
          </a:r>
        </a:p>
      </dgm:t>
    </dgm:pt>
    <dgm:pt modelId="{B7A9FF05-039D-42B8-8B20-2067A8C0DB3A}" type="parTrans" cxnId="{BB890D4B-CD5F-4654-8B87-DCF98B0B90A8}">
      <dgm:prSet/>
      <dgm:spPr/>
      <dgm:t>
        <a:bodyPr/>
        <a:lstStyle/>
        <a:p>
          <a:endParaRPr lang="zh-CN" altLang="en-US"/>
        </a:p>
      </dgm:t>
    </dgm:pt>
    <dgm:pt modelId="{0618B028-7E6F-4E7E-BCFB-71BBF4C5FB59}" type="sibTrans" cxnId="{BB890D4B-CD5F-4654-8B87-DCF98B0B90A8}">
      <dgm:prSet/>
      <dgm:spPr/>
      <dgm:t>
        <a:bodyPr/>
        <a:lstStyle/>
        <a:p>
          <a:endParaRPr lang="zh-CN" altLang="en-US"/>
        </a:p>
      </dgm:t>
    </dgm:pt>
    <dgm:pt modelId="{058B3B06-D0B7-4D32-9170-DCF6756E0264}">
      <dgm:prSet/>
      <dgm:spPr/>
      <dgm:t>
        <a:bodyPr/>
        <a:lstStyle/>
        <a:p>
          <a:r>
            <a:rPr lang="zh-CN" dirty="0"/>
            <a:t>基于</a:t>
          </a:r>
          <a:r>
            <a:rPr lang="zh-CN" dirty="0">
              <a:solidFill>
                <a:srgbClr val="FF0000"/>
              </a:solidFill>
            </a:rPr>
            <a:t>激光雷达</a:t>
          </a:r>
          <a:r>
            <a:rPr lang="zh-CN" dirty="0"/>
            <a:t>的障碍物检测它是通过车载激光雷达来实现障碍物检测的功能。具有如下缺点：体积庞大而笨重，使用中需要经常调试，激光雷达</a:t>
          </a:r>
          <a:r>
            <a:rPr lang="zh-CN" dirty="0">
              <a:solidFill>
                <a:srgbClr val="FF0000"/>
              </a:solidFill>
            </a:rPr>
            <a:t>技术复杂、研制周期长，设备昂贵</a:t>
          </a:r>
          <a:r>
            <a:rPr lang="zh-CN" dirty="0"/>
            <a:t>，激光雷达发出的激光束具有较高能量，这些都限制了激光雷达的普及。</a:t>
          </a:r>
        </a:p>
      </dgm:t>
    </dgm:pt>
    <dgm:pt modelId="{5BD3584D-9ED8-44A4-8480-86CA6AF01391}" type="parTrans" cxnId="{93754362-A5A1-4595-B001-80B1AA72CF72}">
      <dgm:prSet/>
      <dgm:spPr/>
      <dgm:t>
        <a:bodyPr/>
        <a:lstStyle/>
        <a:p>
          <a:endParaRPr lang="zh-CN" altLang="en-US"/>
        </a:p>
      </dgm:t>
    </dgm:pt>
    <dgm:pt modelId="{DFC0A1BA-E527-414D-A094-21506DBAD97C}" type="sibTrans" cxnId="{93754362-A5A1-4595-B001-80B1AA72CF72}">
      <dgm:prSet/>
      <dgm:spPr/>
      <dgm:t>
        <a:bodyPr/>
        <a:lstStyle/>
        <a:p>
          <a:endParaRPr lang="zh-CN" altLang="en-US"/>
        </a:p>
      </dgm:t>
    </dgm:pt>
    <dgm:pt modelId="{61C7DF66-AC59-4824-AA97-69DEF6C4D425}">
      <dgm:prSet custT="1"/>
      <dgm:spPr/>
      <dgm:t>
        <a:bodyPr/>
        <a:lstStyle/>
        <a:p>
          <a:r>
            <a:rPr lang="zh-CN" altLang="en-US" sz="1200" dirty="0"/>
            <a:t>其中基于</a:t>
          </a:r>
          <a:r>
            <a:rPr lang="zh-CN" altLang="en-US" sz="1200" dirty="0">
              <a:solidFill>
                <a:srgbClr val="FF0000"/>
              </a:solidFill>
            </a:rPr>
            <a:t>立体视觉</a:t>
          </a:r>
          <a:r>
            <a:rPr lang="zh-CN" altLang="en-US" sz="1200" dirty="0"/>
            <a:t>的障碍物检测是智能车辆视觉导航中较为常用的一种障碍物检测方法。常用的立体视觉方法包含基于双目摄像机和三目摄像机两种。该方法缺点是：图像间的</a:t>
          </a:r>
          <a:r>
            <a:rPr lang="zh-CN" altLang="en-US" sz="1200" dirty="0">
              <a:solidFill>
                <a:srgbClr val="FF0000"/>
              </a:solidFill>
            </a:rPr>
            <a:t>匹配比较复杂、实时性不高</a:t>
          </a:r>
          <a:r>
            <a:rPr lang="zh-CN" altLang="en-US" sz="1200" dirty="0"/>
            <a:t>。由于障碍物检测的实时性要求，经典的逐像素匹配算法很难满足。</a:t>
          </a:r>
        </a:p>
      </dgm:t>
    </dgm:pt>
    <dgm:pt modelId="{836A4EF8-1BEA-415F-BE02-10A94E144B22}" type="parTrans" cxnId="{7E392B02-DAF1-4557-A97D-F61B2CBD0A26}">
      <dgm:prSet/>
      <dgm:spPr/>
      <dgm:t>
        <a:bodyPr/>
        <a:lstStyle/>
        <a:p>
          <a:endParaRPr lang="zh-CN" altLang="en-US"/>
        </a:p>
      </dgm:t>
    </dgm:pt>
    <dgm:pt modelId="{E9657223-D4D3-4218-B0AE-B5D5AA5CEF95}" type="sibTrans" cxnId="{7E392B02-DAF1-4557-A97D-F61B2CBD0A26}">
      <dgm:prSet/>
      <dgm:spPr/>
      <dgm:t>
        <a:bodyPr/>
        <a:lstStyle/>
        <a:p>
          <a:endParaRPr lang="zh-CN" altLang="en-US"/>
        </a:p>
      </dgm:t>
    </dgm:pt>
    <dgm:pt modelId="{48C9A59B-7A7F-473C-80B8-551D6E4EE331}" type="pres">
      <dgm:prSet presAssocID="{1E644AE2-7318-45EF-A9DD-3C08BB2EF78F}" presName="cycle" presStyleCnt="0">
        <dgm:presLayoutVars>
          <dgm:chMax val="1"/>
          <dgm:dir/>
          <dgm:animLvl val="ctr"/>
          <dgm:resizeHandles val="exact"/>
        </dgm:presLayoutVars>
      </dgm:prSet>
      <dgm:spPr/>
    </dgm:pt>
    <dgm:pt modelId="{E4D22E62-2843-4C6C-80B1-102110608106}" type="pres">
      <dgm:prSet presAssocID="{7F138024-BC83-4BAF-8074-5217295F7647}" presName="centerShape" presStyleLbl="node0" presStyleIdx="0" presStyleCnt="1" custScaleX="119322" custScaleY="112897"/>
      <dgm:spPr/>
    </dgm:pt>
    <dgm:pt modelId="{8C570B78-C357-459C-89B9-BB3FF6738E36}" type="pres">
      <dgm:prSet presAssocID="{836A4EF8-1BEA-415F-BE02-10A94E144B22}" presName="parTrans" presStyleLbl="bgSibTrans2D1" presStyleIdx="0" presStyleCnt="2" custLinFactNeighborX="2108" custLinFactNeighborY="63409"/>
      <dgm:spPr/>
    </dgm:pt>
    <dgm:pt modelId="{5E368EB0-F065-44D8-A975-0DB786E95175}" type="pres">
      <dgm:prSet presAssocID="{61C7DF66-AC59-4824-AA97-69DEF6C4D425}" presName="node" presStyleLbl="node1" presStyleIdx="0" presStyleCnt="2" custScaleX="118684" custScaleY="127012" custRadScaleRad="107513" custRadScaleInc="-9895">
        <dgm:presLayoutVars>
          <dgm:bulletEnabled val="1"/>
        </dgm:presLayoutVars>
      </dgm:prSet>
      <dgm:spPr/>
    </dgm:pt>
    <dgm:pt modelId="{78AD818E-DE97-4CC9-BF63-6F3D5EEE9CE1}" type="pres">
      <dgm:prSet presAssocID="{5BD3584D-9ED8-44A4-8480-86CA6AF01391}" presName="parTrans" presStyleLbl="bgSibTrans2D1" presStyleIdx="1" presStyleCnt="2" custLinFactNeighborX="-5347" custLinFactNeighborY="50110"/>
      <dgm:spPr/>
    </dgm:pt>
    <dgm:pt modelId="{4AAE4A14-E56B-4CC4-9721-BE64640B55A5}" type="pres">
      <dgm:prSet presAssocID="{058B3B06-D0B7-4D32-9170-DCF6756E0264}" presName="node" presStyleLbl="node1" presStyleIdx="1" presStyleCnt="2" custScaleX="106862" custScaleY="126043" custRadScaleRad="100287" custRadScaleInc="4829">
        <dgm:presLayoutVars>
          <dgm:bulletEnabled val="1"/>
        </dgm:presLayoutVars>
      </dgm:prSet>
      <dgm:spPr/>
    </dgm:pt>
  </dgm:ptLst>
  <dgm:cxnLst>
    <dgm:cxn modelId="{7E392B02-DAF1-4557-A97D-F61B2CBD0A26}" srcId="{7F138024-BC83-4BAF-8074-5217295F7647}" destId="{61C7DF66-AC59-4824-AA97-69DEF6C4D425}" srcOrd="0" destOrd="0" parTransId="{836A4EF8-1BEA-415F-BE02-10A94E144B22}" sibTransId="{E9657223-D4D3-4218-B0AE-B5D5AA5CEF95}"/>
    <dgm:cxn modelId="{DA241423-AB01-4E62-A3DF-790C8C4A5E46}" type="presOf" srcId="{1E644AE2-7318-45EF-A9DD-3C08BB2EF78F}" destId="{48C9A59B-7A7F-473C-80B8-551D6E4EE331}" srcOrd="0" destOrd="0" presId="urn:microsoft.com/office/officeart/2005/8/layout/radial4"/>
    <dgm:cxn modelId="{BD7C162E-94EB-43D7-BF9F-84E27426936C}" type="presOf" srcId="{5BD3584D-9ED8-44A4-8480-86CA6AF01391}" destId="{78AD818E-DE97-4CC9-BF63-6F3D5EEE9CE1}" srcOrd="0" destOrd="0" presId="urn:microsoft.com/office/officeart/2005/8/layout/radial4"/>
    <dgm:cxn modelId="{93754362-A5A1-4595-B001-80B1AA72CF72}" srcId="{7F138024-BC83-4BAF-8074-5217295F7647}" destId="{058B3B06-D0B7-4D32-9170-DCF6756E0264}" srcOrd="1" destOrd="0" parTransId="{5BD3584D-9ED8-44A4-8480-86CA6AF01391}" sibTransId="{DFC0A1BA-E527-414D-A094-21506DBAD97C}"/>
    <dgm:cxn modelId="{BB890D4B-CD5F-4654-8B87-DCF98B0B90A8}" srcId="{1E644AE2-7318-45EF-A9DD-3C08BB2EF78F}" destId="{7F138024-BC83-4BAF-8074-5217295F7647}" srcOrd="0" destOrd="0" parTransId="{B7A9FF05-039D-42B8-8B20-2067A8C0DB3A}" sibTransId="{0618B028-7E6F-4E7E-BCFB-71BBF4C5FB59}"/>
    <dgm:cxn modelId="{DB294658-98B4-4AB9-9C55-ED3E77C665C2}" type="presOf" srcId="{058B3B06-D0B7-4D32-9170-DCF6756E0264}" destId="{4AAE4A14-E56B-4CC4-9721-BE64640B55A5}" srcOrd="0" destOrd="0" presId="urn:microsoft.com/office/officeart/2005/8/layout/radial4"/>
    <dgm:cxn modelId="{632A97B2-0269-4DFE-9768-B1128DC99D02}" type="presOf" srcId="{7F138024-BC83-4BAF-8074-5217295F7647}" destId="{E4D22E62-2843-4C6C-80B1-102110608106}" srcOrd="0" destOrd="0" presId="urn:microsoft.com/office/officeart/2005/8/layout/radial4"/>
    <dgm:cxn modelId="{7BEAFEEE-D5B6-4CE0-8B9B-DCF5E82CAAAA}" type="presOf" srcId="{61C7DF66-AC59-4824-AA97-69DEF6C4D425}" destId="{5E368EB0-F065-44D8-A975-0DB786E95175}" srcOrd="0" destOrd="0" presId="urn:microsoft.com/office/officeart/2005/8/layout/radial4"/>
    <dgm:cxn modelId="{05D534F7-5653-406E-A0DF-BFD12FB45469}" type="presOf" srcId="{836A4EF8-1BEA-415F-BE02-10A94E144B22}" destId="{8C570B78-C357-459C-89B9-BB3FF6738E36}" srcOrd="0" destOrd="0" presId="urn:microsoft.com/office/officeart/2005/8/layout/radial4"/>
    <dgm:cxn modelId="{B600E258-A589-483E-ADE1-84B803EC7211}" type="presParOf" srcId="{48C9A59B-7A7F-473C-80B8-551D6E4EE331}" destId="{E4D22E62-2843-4C6C-80B1-102110608106}" srcOrd="0" destOrd="0" presId="urn:microsoft.com/office/officeart/2005/8/layout/radial4"/>
    <dgm:cxn modelId="{33298FF5-970E-4B9E-882F-33B31E26724B}" type="presParOf" srcId="{48C9A59B-7A7F-473C-80B8-551D6E4EE331}" destId="{8C570B78-C357-459C-89B9-BB3FF6738E36}" srcOrd="1" destOrd="0" presId="urn:microsoft.com/office/officeart/2005/8/layout/radial4"/>
    <dgm:cxn modelId="{8229B32B-8D32-45D4-A5B4-56052E17BCAA}" type="presParOf" srcId="{48C9A59B-7A7F-473C-80B8-551D6E4EE331}" destId="{5E368EB0-F065-44D8-A975-0DB786E95175}" srcOrd="2" destOrd="0" presId="urn:microsoft.com/office/officeart/2005/8/layout/radial4"/>
    <dgm:cxn modelId="{D8A4EC6F-CE03-4AA8-8623-D0C9975803D1}" type="presParOf" srcId="{48C9A59B-7A7F-473C-80B8-551D6E4EE331}" destId="{78AD818E-DE97-4CC9-BF63-6F3D5EEE9CE1}" srcOrd="3" destOrd="0" presId="urn:microsoft.com/office/officeart/2005/8/layout/radial4"/>
    <dgm:cxn modelId="{5798B295-EBA4-4F4A-9B60-E1709C270F91}" type="presParOf" srcId="{48C9A59B-7A7F-473C-80B8-551D6E4EE331}" destId="{4AAE4A14-E56B-4CC4-9721-BE64640B55A5}" srcOrd="4" destOrd="0" presId="urn:microsoft.com/office/officeart/2005/8/layout/radial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BFB18DC-6303-497D-B5F3-7C5C7803FB4E}" type="doc">
      <dgm:prSet loTypeId="urn:microsoft.com/office/officeart/2008/layout/VerticalCurvedList" loCatId="list" qsTypeId="urn:microsoft.com/office/officeart/2005/8/quickstyle/simple1" qsCatId="simple" csTypeId="urn:microsoft.com/office/officeart/2005/8/colors/accent1_2" csCatId="accent1"/>
      <dgm:spPr/>
      <dgm:t>
        <a:bodyPr/>
        <a:lstStyle/>
        <a:p>
          <a:endParaRPr lang="zh-CN" altLang="en-US"/>
        </a:p>
      </dgm:t>
    </dgm:pt>
    <dgm:pt modelId="{5B736975-0CE2-4565-9660-23F7F43AAD7C}">
      <dgm:prSet custT="1"/>
      <dgm:spPr/>
      <dgm:t>
        <a:bodyPr/>
        <a:lstStyle/>
        <a:p>
          <a:r>
            <a:rPr lang="en-US" sz="1100" kern="1200" dirty="0"/>
            <a:t>2009</a:t>
          </a:r>
          <a:r>
            <a:rPr lang="zh-CN" sz="1100" kern="1200" dirty="0"/>
            <a:t>年美国天宝公司在农业领域的主导产品</a:t>
          </a:r>
          <a:r>
            <a:rPr lang="en-US" sz="1100" kern="1200" dirty="0"/>
            <a:t>Trimble Autopilot</a:t>
          </a:r>
          <a:r>
            <a:rPr lang="zh-CN" sz="1100" kern="1200" dirty="0"/>
            <a:t>在黑龙江农垦三江分局胜利农场做了试验，试验结果是该系统的天宝</a:t>
          </a:r>
          <a:r>
            <a:rPr lang="en-US" sz="1100" kern="1200" dirty="0"/>
            <a:t>AgGPS332RTK</a:t>
          </a:r>
          <a:r>
            <a:rPr lang="zh-CN" sz="1100" kern="1200" dirty="0"/>
            <a:t>接收机的精度单点定位误差在</a:t>
          </a:r>
          <a:r>
            <a:rPr lang="en-US" sz="1100" kern="1200" dirty="0">
              <a:solidFill>
                <a:srgbClr val="FF0000"/>
              </a:solidFill>
            </a:rPr>
            <a:t>2.5cm</a:t>
          </a:r>
          <a:r>
            <a:rPr lang="zh-CN" sz="1100" kern="1200" dirty="0"/>
            <a:t>内，跟踪误差不超过</a:t>
          </a:r>
          <a:r>
            <a:rPr lang="en-US" sz="1100" kern="1200" dirty="0">
              <a:solidFill>
                <a:srgbClr val="FF0000"/>
              </a:solidFill>
              <a:latin typeface="Arial"/>
              <a:ea typeface="微软雅黑"/>
              <a:cs typeface="+mn-cs"/>
            </a:rPr>
            <a:t>10cm</a:t>
          </a:r>
          <a:r>
            <a:rPr lang="zh-CN" sz="1100" kern="1200" dirty="0"/>
            <a:t>，并可以实现</a:t>
          </a:r>
          <a:r>
            <a:rPr lang="zh-CN" sz="1100" kern="1200" dirty="0">
              <a:solidFill>
                <a:srgbClr val="FF0000"/>
              </a:solidFill>
              <a:latin typeface="Arial"/>
              <a:ea typeface="微软雅黑"/>
              <a:cs typeface="+mn-cs"/>
            </a:rPr>
            <a:t>夜间作业</a:t>
          </a:r>
          <a:r>
            <a:rPr lang="zh-CN" sz="1100" kern="1200" dirty="0"/>
            <a:t>。</a:t>
          </a:r>
        </a:p>
      </dgm:t>
    </dgm:pt>
    <dgm:pt modelId="{5D178D1C-B4C1-4E55-96C7-B9694043002D}" type="parTrans" cxnId="{6FACE8E9-11B9-417D-8377-011FD457E659}">
      <dgm:prSet/>
      <dgm:spPr/>
      <dgm:t>
        <a:bodyPr/>
        <a:lstStyle/>
        <a:p>
          <a:endParaRPr lang="zh-CN" altLang="en-US"/>
        </a:p>
      </dgm:t>
    </dgm:pt>
    <dgm:pt modelId="{115EC922-B9B2-4D09-A9D8-3CCE00F8BC99}" type="sibTrans" cxnId="{6FACE8E9-11B9-417D-8377-011FD457E659}">
      <dgm:prSet/>
      <dgm:spPr/>
      <dgm:t>
        <a:bodyPr/>
        <a:lstStyle/>
        <a:p>
          <a:endParaRPr lang="zh-CN" altLang="en-US"/>
        </a:p>
      </dgm:t>
    </dgm:pt>
    <dgm:pt modelId="{F2325563-492E-41DE-AC81-196DC4D70180}">
      <dgm:prSet custT="1"/>
      <dgm:spPr/>
      <dgm:t>
        <a:bodyPr/>
        <a:lstStyle/>
        <a:p>
          <a:r>
            <a:rPr lang="en-US" sz="1100" kern="1200" dirty="0"/>
            <a:t>2016</a:t>
          </a:r>
          <a:r>
            <a:rPr lang="zh-CN" sz="1100" kern="1200" dirty="0"/>
            <a:t>年</a:t>
          </a:r>
          <a:r>
            <a:rPr lang="en-US" sz="1100" kern="1200" dirty="0"/>
            <a:t>5</a:t>
          </a:r>
          <a:r>
            <a:rPr lang="zh-CN" sz="1100" kern="1200" dirty="0"/>
            <a:t>月约翰迪尔</a:t>
          </a:r>
          <a:r>
            <a:rPr lang="en-US" sz="1100" kern="1200" dirty="0"/>
            <a:t>(John Deere)</a:t>
          </a:r>
          <a:r>
            <a:rPr lang="zh-CN" sz="1100" kern="1200" dirty="0"/>
            <a:t>公司绿色之星</a:t>
          </a:r>
          <a:r>
            <a:rPr lang="en-US" sz="1100" kern="1200" dirty="0"/>
            <a:t>(Green Star TM)</a:t>
          </a:r>
          <a:r>
            <a:rPr lang="zh-CN" sz="1100" kern="1200" dirty="0"/>
            <a:t>卫星导航系统被安装在久保田插秧机上，在黑龙江双鸭山市友谊农场做了直线插秧导航，试验结果为直线跟踪</a:t>
          </a:r>
          <a:r>
            <a:rPr lang="zh-CN" sz="1100" kern="1200" dirty="0">
              <a:solidFill>
                <a:srgbClr val="FF0000"/>
              </a:solidFill>
              <a:latin typeface="Arial"/>
              <a:ea typeface="微软雅黑"/>
              <a:cs typeface="+mn-cs"/>
            </a:rPr>
            <a:t>平均误差在</a:t>
          </a:r>
          <a:r>
            <a:rPr lang="en-US" sz="1100" kern="1200" dirty="0">
              <a:solidFill>
                <a:srgbClr val="FF0000"/>
              </a:solidFill>
              <a:latin typeface="Arial"/>
              <a:ea typeface="微软雅黑"/>
              <a:cs typeface="+mn-cs"/>
            </a:rPr>
            <a:t>6cm</a:t>
          </a:r>
          <a:r>
            <a:rPr lang="zh-CN" sz="1100" kern="1200" dirty="0"/>
            <a:t>内。</a:t>
          </a:r>
        </a:p>
      </dgm:t>
    </dgm:pt>
    <dgm:pt modelId="{8DE233C1-9117-4282-BAE4-309EF6361D09}" type="parTrans" cxnId="{E7FEBBA3-0C04-47F9-B86C-F302CAB833A9}">
      <dgm:prSet/>
      <dgm:spPr/>
      <dgm:t>
        <a:bodyPr/>
        <a:lstStyle/>
        <a:p>
          <a:endParaRPr lang="zh-CN" altLang="en-US"/>
        </a:p>
      </dgm:t>
    </dgm:pt>
    <dgm:pt modelId="{F542B952-B6CD-46DC-AD7C-963E9C5DB468}" type="sibTrans" cxnId="{E7FEBBA3-0C04-47F9-B86C-F302CAB833A9}">
      <dgm:prSet/>
      <dgm:spPr/>
      <dgm:t>
        <a:bodyPr/>
        <a:lstStyle/>
        <a:p>
          <a:endParaRPr lang="zh-CN" altLang="en-US"/>
        </a:p>
      </dgm:t>
    </dgm:pt>
    <dgm:pt modelId="{0015AC2F-3BC2-4659-B2BE-27CA4873164F}">
      <dgm:prSet custT="1"/>
      <dgm:spPr/>
      <dgm:t>
        <a:bodyPr/>
        <a:lstStyle/>
        <a:p>
          <a:r>
            <a:rPr lang="zh-CN" sz="1100" kern="1200" dirty="0"/>
            <a:t>日本北海道大学设计了一套低成本的自动导航系统。该系统以价格较低的差分和地磁方位传感器作为主要导航传感器，并对传感器进行了卡尔曼滤波，从而提高传感器测量的精度。在插秧机速度以</a:t>
          </a:r>
          <a:r>
            <a:rPr lang="en-US" sz="1100" kern="1200" dirty="0">
              <a:solidFill>
                <a:srgbClr val="FF0000"/>
              </a:solidFill>
              <a:latin typeface="Arial"/>
              <a:ea typeface="微软雅黑"/>
              <a:cs typeface="+mn-cs"/>
            </a:rPr>
            <a:t>1m/s</a:t>
          </a:r>
          <a:r>
            <a:rPr lang="zh-CN" sz="1100" kern="1200" dirty="0"/>
            <a:t>、行驶</a:t>
          </a:r>
          <a:r>
            <a:rPr lang="zh-CN" sz="1100" kern="1200" dirty="0">
              <a:solidFill>
                <a:srgbClr val="FF0000"/>
              </a:solidFill>
              <a:latin typeface="Arial"/>
              <a:ea typeface="微软雅黑"/>
              <a:cs typeface="+mn-cs"/>
            </a:rPr>
            <a:t>距离为</a:t>
          </a:r>
          <a:r>
            <a:rPr lang="en-US" sz="1100" kern="1200" dirty="0">
              <a:solidFill>
                <a:srgbClr val="FF0000"/>
              </a:solidFill>
              <a:latin typeface="Arial"/>
              <a:ea typeface="微软雅黑"/>
              <a:cs typeface="+mn-cs"/>
            </a:rPr>
            <a:t>40m</a:t>
          </a:r>
          <a:r>
            <a:rPr lang="zh-CN" sz="1100" kern="1200" dirty="0"/>
            <a:t>的时候，横向跟踪偏差的</a:t>
          </a:r>
          <a:r>
            <a:rPr lang="zh-CN" sz="1100" kern="1200" dirty="0">
              <a:solidFill>
                <a:srgbClr val="FF0000"/>
              </a:solidFill>
              <a:latin typeface="Arial"/>
              <a:ea typeface="微软雅黑"/>
              <a:cs typeface="+mn-cs"/>
            </a:rPr>
            <a:t>最大值为</a:t>
          </a:r>
          <a:r>
            <a:rPr lang="en-US" sz="1100" kern="1200" dirty="0">
              <a:solidFill>
                <a:srgbClr val="FF0000"/>
              </a:solidFill>
              <a:latin typeface="Arial"/>
              <a:ea typeface="微软雅黑"/>
              <a:cs typeface="+mn-cs"/>
            </a:rPr>
            <a:t>10cm</a:t>
          </a:r>
          <a:r>
            <a:rPr lang="zh-CN" sz="1100" kern="1200" dirty="0"/>
            <a:t>，</a:t>
          </a:r>
          <a:r>
            <a:rPr lang="zh-CN" sz="1100" kern="1200" dirty="0">
              <a:solidFill>
                <a:srgbClr val="FF0000"/>
              </a:solidFill>
              <a:latin typeface="Arial"/>
              <a:ea typeface="微软雅黑"/>
              <a:cs typeface="+mn-cs"/>
            </a:rPr>
            <a:t>平均偏差为</a:t>
          </a:r>
          <a:r>
            <a:rPr lang="en-US" sz="1100" kern="1200" dirty="0">
              <a:solidFill>
                <a:srgbClr val="FF0000"/>
              </a:solidFill>
              <a:latin typeface="Arial"/>
              <a:ea typeface="微软雅黑"/>
              <a:cs typeface="+mn-cs"/>
            </a:rPr>
            <a:t>3.8cm</a:t>
          </a:r>
          <a:r>
            <a:rPr lang="zh-CN" sz="1100" kern="1200" dirty="0"/>
            <a:t>。</a:t>
          </a:r>
        </a:p>
      </dgm:t>
    </dgm:pt>
    <dgm:pt modelId="{6ED658DD-FEE0-4995-8922-493731F4A6DA}" type="parTrans" cxnId="{7F198D9B-3A7B-45F2-83E6-CEDD1DE52772}">
      <dgm:prSet/>
      <dgm:spPr/>
      <dgm:t>
        <a:bodyPr/>
        <a:lstStyle/>
        <a:p>
          <a:endParaRPr lang="zh-CN" altLang="en-US"/>
        </a:p>
      </dgm:t>
    </dgm:pt>
    <dgm:pt modelId="{701ED251-8AFA-404D-92F7-558826430658}" type="sibTrans" cxnId="{7F198D9B-3A7B-45F2-83E6-CEDD1DE52772}">
      <dgm:prSet/>
      <dgm:spPr/>
      <dgm:t>
        <a:bodyPr/>
        <a:lstStyle/>
        <a:p>
          <a:endParaRPr lang="zh-CN" altLang="en-US"/>
        </a:p>
      </dgm:t>
    </dgm:pt>
    <dgm:pt modelId="{ED1927CF-6767-4B17-8DA1-91A8887BFD97}" type="pres">
      <dgm:prSet presAssocID="{EBFB18DC-6303-497D-B5F3-7C5C7803FB4E}" presName="Name0" presStyleCnt="0">
        <dgm:presLayoutVars>
          <dgm:chMax val="7"/>
          <dgm:chPref val="7"/>
          <dgm:dir/>
        </dgm:presLayoutVars>
      </dgm:prSet>
      <dgm:spPr/>
    </dgm:pt>
    <dgm:pt modelId="{47CAA6BC-006B-45FB-A46A-E1D85A845A2F}" type="pres">
      <dgm:prSet presAssocID="{EBFB18DC-6303-497D-B5F3-7C5C7803FB4E}" presName="Name1" presStyleCnt="0"/>
      <dgm:spPr/>
    </dgm:pt>
    <dgm:pt modelId="{9E7838C3-047A-4B06-97D1-A38F9B868441}" type="pres">
      <dgm:prSet presAssocID="{EBFB18DC-6303-497D-B5F3-7C5C7803FB4E}" presName="cycle" presStyleCnt="0"/>
      <dgm:spPr/>
    </dgm:pt>
    <dgm:pt modelId="{5CA41AD4-3A61-4983-85F6-A658F295D6E3}" type="pres">
      <dgm:prSet presAssocID="{EBFB18DC-6303-497D-B5F3-7C5C7803FB4E}" presName="srcNode" presStyleLbl="node1" presStyleIdx="0" presStyleCnt="3"/>
      <dgm:spPr/>
    </dgm:pt>
    <dgm:pt modelId="{0F980736-AABC-418E-A66B-115956E47853}" type="pres">
      <dgm:prSet presAssocID="{EBFB18DC-6303-497D-B5F3-7C5C7803FB4E}" presName="conn" presStyleLbl="parChTrans1D2" presStyleIdx="0" presStyleCnt="1"/>
      <dgm:spPr/>
    </dgm:pt>
    <dgm:pt modelId="{32127C9F-CF5C-4DE2-AC06-685CD7F8954E}" type="pres">
      <dgm:prSet presAssocID="{EBFB18DC-6303-497D-B5F3-7C5C7803FB4E}" presName="extraNode" presStyleLbl="node1" presStyleIdx="0" presStyleCnt="3"/>
      <dgm:spPr/>
    </dgm:pt>
    <dgm:pt modelId="{855C4AD3-7617-478B-BCA6-9C0E3EF4AD44}" type="pres">
      <dgm:prSet presAssocID="{EBFB18DC-6303-497D-B5F3-7C5C7803FB4E}" presName="dstNode" presStyleLbl="node1" presStyleIdx="0" presStyleCnt="3"/>
      <dgm:spPr/>
    </dgm:pt>
    <dgm:pt modelId="{24AF2AE5-28C2-428A-97D5-C1204E58D805}" type="pres">
      <dgm:prSet presAssocID="{5B736975-0CE2-4565-9660-23F7F43AAD7C}" presName="text_1" presStyleLbl="node1" presStyleIdx="0" presStyleCnt="3">
        <dgm:presLayoutVars>
          <dgm:bulletEnabled val="1"/>
        </dgm:presLayoutVars>
      </dgm:prSet>
      <dgm:spPr/>
    </dgm:pt>
    <dgm:pt modelId="{A82F51CF-0425-423A-B19B-BAB2603BCBFB}" type="pres">
      <dgm:prSet presAssocID="{5B736975-0CE2-4565-9660-23F7F43AAD7C}" presName="accent_1" presStyleCnt="0"/>
      <dgm:spPr/>
    </dgm:pt>
    <dgm:pt modelId="{E5F254B3-98CA-48DA-BBC2-6A13F9E45D77}" type="pres">
      <dgm:prSet presAssocID="{5B736975-0CE2-4565-9660-23F7F43AAD7C}" presName="accentRepeatNode" presStyleLbl="solidFgAcc1" presStyleIdx="0" presStyleCnt="3"/>
      <dgm:spPr/>
    </dgm:pt>
    <dgm:pt modelId="{2F878B6D-E774-4440-8939-036DFD895C4C}" type="pres">
      <dgm:prSet presAssocID="{F2325563-492E-41DE-AC81-196DC4D70180}" presName="text_2" presStyleLbl="node1" presStyleIdx="1" presStyleCnt="3">
        <dgm:presLayoutVars>
          <dgm:bulletEnabled val="1"/>
        </dgm:presLayoutVars>
      </dgm:prSet>
      <dgm:spPr/>
    </dgm:pt>
    <dgm:pt modelId="{04A7B008-A8C0-4176-8E34-8F3CFA0BDB6C}" type="pres">
      <dgm:prSet presAssocID="{F2325563-492E-41DE-AC81-196DC4D70180}" presName="accent_2" presStyleCnt="0"/>
      <dgm:spPr/>
    </dgm:pt>
    <dgm:pt modelId="{F6D951B7-1842-461B-A537-4BA7C1F1F6B1}" type="pres">
      <dgm:prSet presAssocID="{F2325563-492E-41DE-AC81-196DC4D70180}" presName="accentRepeatNode" presStyleLbl="solidFgAcc1" presStyleIdx="1" presStyleCnt="3"/>
      <dgm:spPr/>
    </dgm:pt>
    <dgm:pt modelId="{524D76AB-E840-48BD-9A4B-E3449285D392}" type="pres">
      <dgm:prSet presAssocID="{0015AC2F-3BC2-4659-B2BE-27CA4873164F}" presName="text_3" presStyleLbl="node1" presStyleIdx="2" presStyleCnt="3">
        <dgm:presLayoutVars>
          <dgm:bulletEnabled val="1"/>
        </dgm:presLayoutVars>
      </dgm:prSet>
      <dgm:spPr/>
    </dgm:pt>
    <dgm:pt modelId="{771B3D58-08B7-417C-8B9F-F1B07CA46A40}" type="pres">
      <dgm:prSet presAssocID="{0015AC2F-3BC2-4659-B2BE-27CA4873164F}" presName="accent_3" presStyleCnt="0"/>
      <dgm:spPr/>
    </dgm:pt>
    <dgm:pt modelId="{064F101C-B23B-48FA-AAFF-1209060E1E62}" type="pres">
      <dgm:prSet presAssocID="{0015AC2F-3BC2-4659-B2BE-27CA4873164F}" presName="accentRepeatNode" presStyleLbl="solidFgAcc1" presStyleIdx="2" presStyleCnt="3"/>
      <dgm:spPr/>
    </dgm:pt>
  </dgm:ptLst>
  <dgm:cxnLst>
    <dgm:cxn modelId="{99056C3B-17E9-488A-9D12-C353D2FCBEB2}" type="presOf" srcId="{115EC922-B9B2-4D09-A9D8-3CCE00F8BC99}" destId="{0F980736-AABC-418E-A66B-115956E47853}" srcOrd="0" destOrd="0" presId="urn:microsoft.com/office/officeart/2008/layout/VerticalCurvedList"/>
    <dgm:cxn modelId="{7F198D9B-3A7B-45F2-83E6-CEDD1DE52772}" srcId="{EBFB18DC-6303-497D-B5F3-7C5C7803FB4E}" destId="{0015AC2F-3BC2-4659-B2BE-27CA4873164F}" srcOrd="2" destOrd="0" parTransId="{6ED658DD-FEE0-4995-8922-493731F4A6DA}" sibTransId="{701ED251-8AFA-404D-92F7-558826430658}"/>
    <dgm:cxn modelId="{2BDC4E9D-C5DE-451D-989A-185F4E8A66C7}" type="presOf" srcId="{F2325563-492E-41DE-AC81-196DC4D70180}" destId="{2F878B6D-E774-4440-8939-036DFD895C4C}" srcOrd="0" destOrd="0" presId="urn:microsoft.com/office/officeart/2008/layout/VerticalCurvedList"/>
    <dgm:cxn modelId="{E7FEBBA3-0C04-47F9-B86C-F302CAB833A9}" srcId="{EBFB18DC-6303-497D-B5F3-7C5C7803FB4E}" destId="{F2325563-492E-41DE-AC81-196DC4D70180}" srcOrd="1" destOrd="0" parTransId="{8DE233C1-9117-4282-BAE4-309EF6361D09}" sibTransId="{F542B952-B6CD-46DC-AD7C-963E9C5DB468}"/>
    <dgm:cxn modelId="{942228AD-8810-438C-90F2-5B6BBB905ACB}" type="presOf" srcId="{5B736975-0CE2-4565-9660-23F7F43AAD7C}" destId="{24AF2AE5-28C2-428A-97D5-C1204E58D805}" srcOrd="0" destOrd="0" presId="urn:microsoft.com/office/officeart/2008/layout/VerticalCurvedList"/>
    <dgm:cxn modelId="{44F44AB6-ABFE-43CD-8F5C-D86C21A982A6}" type="presOf" srcId="{0015AC2F-3BC2-4659-B2BE-27CA4873164F}" destId="{524D76AB-E840-48BD-9A4B-E3449285D392}" srcOrd="0" destOrd="0" presId="urn:microsoft.com/office/officeart/2008/layout/VerticalCurvedList"/>
    <dgm:cxn modelId="{F369BED1-E982-4345-B785-546A614A754B}" type="presOf" srcId="{EBFB18DC-6303-497D-B5F3-7C5C7803FB4E}" destId="{ED1927CF-6767-4B17-8DA1-91A8887BFD97}" srcOrd="0" destOrd="0" presId="urn:microsoft.com/office/officeart/2008/layout/VerticalCurvedList"/>
    <dgm:cxn modelId="{6FACE8E9-11B9-417D-8377-011FD457E659}" srcId="{EBFB18DC-6303-497D-B5F3-7C5C7803FB4E}" destId="{5B736975-0CE2-4565-9660-23F7F43AAD7C}" srcOrd="0" destOrd="0" parTransId="{5D178D1C-B4C1-4E55-96C7-B9694043002D}" sibTransId="{115EC922-B9B2-4D09-A9D8-3CCE00F8BC99}"/>
    <dgm:cxn modelId="{BEDF8E42-A839-4831-BB60-159EC23D91BC}" type="presParOf" srcId="{ED1927CF-6767-4B17-8DA1-91A8887BFD97}" destId="{47CAA6BC-006B-45FB-A46A-E1D85A845A2F}" srcOrd="0" destOrd="0" presId="urn:microsoft.com/office/officeart/2008/layout/VerticalCurvedList"/>
    <dgm:cxn modelId="{6AC41F60-0233-44AD-98EE-C9CD04DFA62F}" type="presParOf" srcId="{47CAA6BC-006B-45FB-A46A-E1D85A845A2F}" destId="{9E7838C3-047A-4B06-97D1-A38F9B868441}" srcOrd="0" destOrd="0" presId="urn:microsoft.com/office/officeart/2008/layout/VerticalCurvedList"/>
    <dgm:cxn modelId="{3C043880-0925-4793-BF1C-E3D8BF3D5E5A}" type="presParOf" srcId="{9E7838C3-047A-4B06-97D1-A38F9B868441}" destId="{5CA41AD4-3A61-4983-85F6-A658F295D6E3}" srcOrd="0" destOrd="0" presId="urn:microsoft.com/office/officeart/2008/layout/VerticalCurvedList"/>
    <dgm:cxn modelId="{F333915C-8DAF-45C8-AFA6-2FB942DE913C}" type="presParOf" srcId="{9E7838C3-047A-4B06-97D1-A38F9B868441}" destId="{0F980736-AABC-418E-A66B-115956E47853}" srcOrd="1" destOrd="0" presId="urn:microsoft.com/office/officeart/2008/layout/VerticalCurvedList"/>
    <dgm:cxn modelId="{A737ECEE-4E53-40EF-B86F-F1BE1F78F55E}" type="presParOf" srcId="{9E7838C3-047A-4B06-97D1-A38F9B868441}" destId="{32127C9F-CF5C-4DE2-AC06-685CD7F8954E}" srcOrd="2" destOrd="0" presId="urn:microsoft.com/office/officeart/2008/layout/VerticalCurvedList"/>
    <dgm:cxn modelId="{CD9DD1FC-3935-461F-AD65-CE6E72A6C71A}" type="presParOf" srcId="{9E7838C3-047A-4B06-97D1-A38F9B868441}" destId="{855C4AD3-7617-478B-BCA6-9C0E3EF4AD44}" srcOrd="3" destOrd="0" presId="urn:microsoft.com/office/officeart/2008/layout/VerticalCurvedList"/>
    <dgm:cxn modelId="{94FD6F25-2A8B-4DA5-8DDA-5E871633D6A2}" type="presParOf" srcId="{47CAA6BC-006B-45FB-A46A-E1D85A845A2F}" destId="{24AF2AE5-28C2-428A-97D5-C1204E58D805}" srcOrd="1" destOrd="0" presId="urn:microsoft.com/office/officeart/2008/layout/VerticalCurvedList"/>
    <dgm:cxn modelId="{4C8BB23B-F21C-4FC9-98D8-1F02490606ED}" type="presParOf" srcId="{47CAA6BC-006B-45FB-A46A-E1D85A845A2F}" destId="{A82F51CF-0425-423A-B19B-BAB2603BCBFB}" srcOrd="2" destOrd="0" presId="urn:microsoft.com/office/officeart/2008/layout/VerticalCurvedList"/>
    <dgm:cxn modelId="{6F781624-298B-4AB9-BC5A-4F7FEB369888}" type="presParOf" srcId="{A82F51CF-0425-423A-B19B-BAB2603BCBFB}" destId="{E5F254B3-98CA-48DA-BBC2-6A13F9E45D77}" srcOrd="0" destOrd="0" presId="urn:microsoft.com/office/officeart/2008/layout/VerticalCurvedList"/>
    <dgm:cxn modelId="{3185DB6C-8134-4195-92F5-FD80FAB2E180}" type="presParOf" srcId="{47CAA6BC-006B-45FB-A46A-E1D85A845A2F}" destId="{2F878B6D-E774-4440-8939-036DFD895C4C}" srcOrd="3" destOrd="0" presId="urn:microsoft.com/office/officeart/2008/layout/VerticalCurvedList"/>
    <dgm:cxn modelId="{1ABDB7A3-8108-4BA7-A429-2E4773CF725E}" type="presParOf" srcId="{47CAA6BC-006B-45FB-A46A-E1D85A845A2F}" destId="{04A7B008-A8C0-4176-8E34-8F3CFA0BDB6C}" srcOrd="4" destOrd="0" presId="urn:microsoft.com/office/officeart/2008/layout/VerticalCurvedList"/>
    <dgm:cxn modelId="{BCF04644-7877-4AFC-865C-401BEB3D838E}" type="presParOf" srcId="{04A7B008-A8C0-4176-8E34-8F3CFA0BDB6C}" destId="{F6D951B7-1842-461B-A537-4BA7C1F1F6B1}" srcOrd="0" destOrd="0" presId="urn:microsoft.com/office/officeart/2008/layout/VerticalCurvedList"/>
    <dgm:cxn modelId="{A5D29FC4-DAF4-446C-BC63-9250828158B6}" type="presParOf" srcId="{47CAA6BC-006B-45FB-A46A-E1D85A845A2F}" destId="{524D76AB-E840-48BD-9A4B-E3449285D392}" srcOrd="5" destOrd="0" presId="urn:microsoft.com/office/officeart/2008/layout/VerticalCurvedList"/>
    <dgm:cxn modelId="{16580BC2-3B5A-4729-A5D3-82622BE1FE0D}" type="presParOf" srcId="{47CAA6BC-006B-45FB-A46A-E1D85A845A2F}" destId="{771B3D58-08B7-417C-8B9F-F1B07CA46A40}" srcOrd="6" destOrd="0" presId="urn:microsoft.com/office/officeart/2008/layout/VerticalCurvedList"/>
    <dgm:cxn modelId="{6AA2B426-44A6-4D8D-85F6-349E3A0EDBFD}" type="presParOf" srcId="{771B3D58-08B7-417C-8B9F-F1B07CA46A40}" destId="{064F101C-B23B-48FA-AAFF-1209060E1E62}"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A7A1C10D-B6EE-4F01-AF38-67302301787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28A99C11-2121-4F49-80EE-25F16D729319}">
      <dgm:prSet custT="1"/>
      <dgm:spPr/>
      <dgm:t>
        <a:bodyPr/>
        <a:lstStyle/>
        <a:p>
          <a:r>
            <a:rPr lang="zh-CN" sz="1200" dirty="0"/>
            <a:t>中国华南农业大学的罗锡文、张智刚等人在久保田插秧机上开发了</a:t>
          </a:r>
          <a:r>
            <a:rPr lang="zh-CN" sz="1200" dirty="0">
              <a:solidFill>
                <a:srgbClr val="FF0000"/>
              </a:solidFill>
            </a:rPr>
            <a:t>基于</a:t>
          </a:r>
          <a:r>
            <a:rPr lang="en-US" sz="1200" dirty="0">
              <a:solidFill>
                <a:srgbClr val="FF0000"/>
              </a:solidFill>
            </a:rPr>
            <a:t>DGPS</a:t>
          </a:r>
          <a:r>
            <a:rPr lang="zh-CN" sz="1200" dirty="0">
              <a:solidFill>
                <a:srgbClr val="FF0000"/>
              </a:solidFill>
            </a:rPr>
            <a:t>和电子罗盘</a:t>
          </a:r>
          <a:r>
            <a:rPr lang="zh-CN" sz="1200" dirty="0"/>
            <a:t>的导航控制系统。首先建立了插秧机的运行学数学模型，根据这一模型以及插秧机正常作业时可能产生的漂移偏差，开发</a:t>
          </a:r>
          <a:r>
            <a:rPr lang="zh-CN" sz="1200" dirty="0">
              <a:solidFill>
                <a:srgbClr val="FF0000"/>
              </a:solidFill>
            </a:rPr>
            <a:t>了</a:t>
          </a:r>
          <a:r>
            <a:rPr lang="en-US" sz="1200" dirty="0">
              <a:solidFill>
                <a:srgbClr val="FF0000"/>
              </a:solidFill>
            </a:rPr>
            <a:t>PID</a:t>
          </a:r>
          <a:r>
            <a:rPr lang="zh-CN" sz="1200" dirty="0">
              <a:solidFill>
                <a:srgbClr val="FF0000"/>
              </a:solidFill>
            </a:rPr>
            <a:t>控制方法和前轮转向反馈控制</a:t>
          </a:r>
          <a:r>
            <a:rPr lang="zh-CN" sz="1200" dirty="0"/>
            <a:t>方法。以横向偏差与横向偏差变化率作为控制算法的输入参数，以方向盘转角为控制算法的输出参数。其次，对久保田插秧机做了自动化改装，完成了导航系统平台的搭建</a:t>
          </a:r>
          <a:r>
            <a:rPr lang="en-US" altLang="zh-CN" sz="1200" dirty="0"/>
            <a:t>.</a:t>
          </a:r>
          <a:r>
            <a:rPr lang="zh-CN" sz="1200" dirty="0"/>
            <a:t>速度为</a:t>
          </a:r>
          <a:r>
            <a:rPr lang="en-US" sz="1200" dirty="0"/>
            <a:t>0.8 m/</a:t>
          </a:r>
          <a:r>
            <a:rPr lang="en-US" altLang="zh-CN" sz="1200" dirty="0"/>
            <a:t>s</a:t>
          </a:r>
          <a:r>
            <a:rPr lang="zh-CN" altLang="en-US" sz="1200" dirty="0"/>
            <a:t>时，直线跟踪</a:t>
          </a:r>
          <a:r>
            <a:rPr lang="zh-CN" sz="1200" dirty="0"/>
            <a:t>最大误差不超过</a:t>
          </a:r>
          <a:r>
            <a:rPr lang="en-US" sz="1200" dirty="0"/>
            <a:t>15cm</a:t>
          </a:r>
          <a:r>
            <a:rPr lang="zh-CN" sz="1200" dirty="0"/>
            <a:t>，平均跟踪误差不超过</a:t>
          </a:r>
          <a:r>
            <a:rPr lang="en-US" sz="1200" dirty="0"/>
            <a:t>3cm</a:t>
          </a:r>
          <a:endParaRPr lang="zh-CN" sz="1200" dirty="0"/>
        </a:p>
      </dgm:t>
    </dgm:pt>
    <dgm:pt modelId="{BE130487-9604-4924-8356-54DFED242BB3}" type="parTrans" cxnId="{7C6D8B6D-F48C-45D6-BA4E-3B2B51B33ED4}">
      <dgm:prSet/>
      <dgm:spPr/>
      <dgm:t>
        <a:bodyPr/>
        <a:lstStyle/>
        <a:p>
          <a:endParaRPr lang="zh-CN" altLang="en-US" sz="2800"/>
        </a:p>
      </dgm:t>
    </dgm:pt>
    <dgm:pt modelId="{5F77388A-2038-47A4-85B0-7AADCC1A1A13}" type="sibTrans" cxnId="{7C6D8B6D-F48C-45D6-BA4E-3B2B51B33ED4}">
      <dgm:prSet/>
      <dgm:spPr/>
      <dgm:t>
        <a:bodyPr/>
        <a:lstStyle/>
        <a:p>
          <a:endParaRPr lang="zh-CN" altLang="en-US" sz="2800"/>
        </a:p>
      </dgm:t>
    </dgm:pt>
    <dgm:pt modelId="{FC92CE57-1DA5-4332-8A35-3ABDE34F01B7}">
      <dgm:prSet custT="1"/>
      <dgm:spPr/>
      <dgm:t>
        <a:bodyPr/>
        <a:lstStyle/>
        <a:p>
          <a:r>
            <a:rPr lang="zh-CN" sz="1200" dirty="0"/>
            <a:t>西北农林科技大学的陈军等人对牧草收获机进行自动化改装。利用</a:t>
          </a:r>
          <a:r>
            <a:rPr lang="en-US" sz="1200" dirty="0">
              <a:solidFill>
                <a:srgbClr val="FF0000"/>
              </a:solidFill>
            </a:rPr>
            <a:t>FOG</a:t>
          </a:r>
          <a:r>
            <a:rPr lang="zh-CN" sz="1200" dirty="0">
              <a:solidFill>
                <a:srgbClr val="FF0000"/>
              </a:solidFill>
            </a:rPr>
            <a:t>和位移传感器</a:t>
          </a:r>
          <a:r>
            <a:rPr lang="zh-CN" sz="1200" dirty="0"/>
            <a:t>进行方位角和前轮转角的检测，使用摩擦轮对方向盘进行改造，利用伺服电机作为动力源，从而实现转向的控制。采用经典的车辆运动学模型，结合</a:t>
          </a:r>
          <a:r>
            <a:rPr lang="zh-CN" sz="1200" dirty="0">
              <a:solidFill>
                <a:srgbClr val="FF0000"/>
              </a:solidFill>
            </a:rPr>
            <a:t>最优控制理论</a:t>
          </a:r>
          <a:r>
            <a:rPr lang="zh-CN" sz="1200" dirty="0"/>
            <a:t>，提出了最优控制方法。该方法利用前馈控制生成插秧机自动行走的路径，通过对车辆运动状态方程的线性化，设计了车辆沿生成的路径自动行走的负反馈控制器。直线行走时的横向偏差小于</a:t>
          </a:r>
          <a:r>
            <a:rPr lang="en-US" sz="1200" dirty="0"/>
            <a:t>18cm</a:t>
          </a:r>
          <a:r>
            <a:rPr lang="zh-CN" altLang="en-US" sz="1200" dirty="0"/>
            <a:t>，</a:t>
          </a:r>
          <a:r>
            <a:rPr lang="en-US" sz="1200" dirty="0"/>
            <a:t>1.5m/s</a:t>
          </a:r>
          <a:r>
            <a:rPr lang="zh-CN" sz="1200" dirty="0"/>
            <a:t>的速度行驶时，曲线跟踪误差在</a:t>
          </a:r>
          <a:r>
            <a:rPr lang="en-US" sz="1200" dirty="0"/>
            <a:t>35cm</a:t>
          </a:r>
          <a:r>
            <a:rPr lang="zh-CN" sz="1200" dirty="0"/>
            <a:t>以内</a:t>
          </a:r>
          <a:r>
            <a:rPr lang="zh-CN" altLang="en-US" sz="1200" dirty="0"/>
            <a:t>。</a:t>
          </a:r>
          <a:endParaRPr lang="zh-CN" sz="1200" dirty="0"/>
        </a:p>
      </dgm:t>
    </dgm:pt>
    <dgm:pt modelId="{9FF96234-0B23-459E-AB71-DEDA63833666}" type="parTrans" cxnId="{E27DB976-5689-4D01-9435-699A63385C43}">
      <dgm:prSet/>
      <dgm:spPr/>
      <dgm:t>
        <a:bodyPr/>
        <a:lstStyle/>
        <a:p>
          <a:endParaRPr lang="zh-CN" altLang="en-US" sz="2800"/>
        </a:p>
      </dgm:t>
    </dgm:pt>
    <dgm:pt modelId="{CBD340DF-5C49-451E-89D3-97B4028E1920}" type="sibTrans" cxnId="{E27DB976-5689-4D01-9435-699A63385C43}">
      <dgm:prSet/>
      <dgm:spPr/>
      <dgm:t>
        <a:bodyPr/>
        <a:lstStyle/>
        <a:p>
          <a:endParaRPr lang="zh-CN" altLang="en-US" sz="2800"/>
        </a:p>
      </dgm:t>
    </dgm:pt>
    <dgm:pt modelId="{122BAC98-CB77-4AE7-9093-F5D576F169C3}">
      <dgm:prSet custT="1"/>
      <dgm:spPr/>
      <dgm:t>
        <a:bodyPr/>
        <a:lstStyle/>
        <a:p>
          <a:r>
            <a:rPr lang="zh-CN" sz="1200" dirty="0"/>
            <a:t>中国农业机械化科学研究院的张小超、贾全等人对拖拉机自动导航系统关键技术进行了研究。该团队对雷沃</a:t>
          </a:r>
          <a:r>
            <a:rPr lang="en-US" sz="1200" dirty="0"/>
            <a:t>M1004</a:t>
          </a:r>
          <a:r>
            <a:rPr lang="zh-CN" sz="1200" dirty="0"/>
            <a:t>拖拉机进行了自动化改装，设计了一种导航阀组，并综合分析了</a:t>
          </a:r>
          <a:r>
            <a:rPr lang="zh-CN" sz="1200" dirty="0">
              <a:solidFill>
                <a:srgbClr val="FF0000"/>
              </a:solidFill>
            </a:rPr>
            <a:t>模糊控制、自适应模糊神经网络和纯追踪</a:t>
          </a:r>
          <a:r>
            <a:rPr lang="zh-CN" sz="1200" dirty="0"/>
            <a:t>等三种算法，以此来设计导航控制器。</a:t>
          </a:r>
          <a:r>
            <a:rPr lang="zh-CN" altLang="en-US" sz="1200" dirty="0"/>
            <a:t>当拖拉机速度为</a:t>
          </a:r>
          <a:r>
            <a:rPr lang="en-US" altLang="zh-CN" sz="1200" dirty="0"/>
            <a:t>1m/s</a:t>
          </a:r>
          <a:r>
            <a:rPr lang="zh-CN" altLang="en-US" sz="1200" dirty="0"/>
            <a:t>时，直线跟踪的最大偏差为</a:t>
          </a:r>
          <a:r>
            <a:rPr lang="en-US" altLang="zh-CN" sz="1200" dirty="0"/>
            <a:t>8cm</a:t>
          </a:r>
          <a:r>
            <a:rPr lang="zh-CN" altLang="en-US" sz="1200" dirty="0"/>
            <a:t>，均差为</a:t>
          </a:r>
          <a:r>
            <a:rPr lang="en-US" altLang="zh-CN" sz="1200" dirty="0"/>
            <a:t>0.7cm</a:t>
          </a:r>
          <a:r>
            <a:rPr lang="zh-CN" altLang="en-US" sz="1200" dirty="0"/>
            <a:t>，方差为</a:t>
          </a:r>
          <a:r>
            <a:rPr lang="en-US" altLang="zh-CN" sz="1200" dirty="0"/>
            <a:t>3.6cm</a:t>
          </a:r>
          <a:r>
            <a:rPr lang="zh-CN" altLang="en-US" sz="1200" dirty="0"/>
            <a:t>，</a:t>
          </a:r>
          <a:endParaRPr lang="zh-CN" sz="1200" dirty="0"/>
        </a:p>
      </dgm:t>
    </dgm:pt>
    <dgm:pt modelId="{321D3217-5908-44B7-9434-33897105A074}" type="parTrans" cxnId="{0AA17FFD-5483-47FB-8F78-7C4CFA82C92A}">
      <dgm:prSet/>
      <dgm:spPr/>
      <dgm:t>
        <a:bodyPr/>
        <a:lstStyle/>
        <a:p>
          <a:endParaRPr lang="zh-CN" altLang="en-US" sz="2800"/>
        </a:p>
      </dgm:t>
    </dgm:pt>
    <dgm:pt modelId="{DF9F5E4E-32FC-4172-8EA3-D97CC2CE3043}" type="sibTrans" cxnId="{0AA17FFD-5483-47FB-8F78-7C4CFA82C92A}">
      <dgm:prSet/>
      <dgm:spPr/>
      <dgm:t>
        <a:bodyPr/>
        <a:lstStyle/>
        <a:p>
          <a:endParaRPr lang="zh-CN" altLang="en-US" sz="2800"/>
        </a:p>
      </dgm:t>
    </dgm:pt>
    <dgm:pt modelId="{AA3BE0FF-4E36-4BEA-AE5D-C3331FAF3B0D}">
      <dgm:prSet custT="1"/>
      <dgm:spPr/>
      <dgm:t>
        <a:bodyPr vert="eaVert" anchor="ctr"/>
        <a:lstStyle/>
        <a:p>
          <a:pPr algn="ctr"/>
          <a:r>
            <a:rPr lang="zh-CN" altLang="en-US" sz="2400" b="1" dirty="0">
              <a:solidFill>
                <a:srgbClr val="0070C0"/>
              </a:solidFill>
              <a:ea typeface="+mj-ea"/>
            </a:rPr>
            <a:t>国内现状</a:t>
          </a:r>
          <a:endParaRPr lang="zh-CN" sz="2400" dirty="0"/>
        </a:p>
      </dgm:t>
    </dgm:pt>
    <dgm:pt modelId="{22BF2D1D-6F3F-46AD-8E1F-43DD13D38F83}" type="parTrans" cxnId="{EE891031-7D42-4C9A-878E-C38EA16FD8A8}">
      <dgm:prSet/>
      <dgm:spPr/>
      <dgm:t>
        <a:bodyPr/>
        <a:lstStyle/>
        <a:p>
          <a:endParaRPr lang="zh-CN" altLang="en-US"/>
        </a:p>
      </dgm:t>
    </dgm:pt>
    <dgm:pt modelId="{9C6BD29C-A307-4505-AA5E-6AA2B51A5880}" type="sibTrans" cxnId="{EE891031-7D42-4C9A-878E-C38EA16FD8A8}">
      <dgm:prSet/>
      <dgm:spPr/>
      <dgm:t>
        <a:bodyPr/>
        <a:lstStyle/>
        <a:p>
          <a:endParaRPr lang="zh-CN" altLang="en-US"/>
        </a:p>
      </dgm:t>
    </dgm:pt>
    <dgm:pt modelId="{88EE1630-B900-450F-9585-79B0B5D14C5D}" type="pres">
      <dgm:prSet presAssocID="{A7A1C10D-B6EE-4F01-AF38-67302301787E}" presName="vert0" presStyleCnt="0">
        <dgm:presLayoutVars>
          <dgm:dir/>
          <dgm:animOne val="branch"/>
          <dgm:animLvl val="lvl"/>
        </dgm:presLayoutVars>
      </dgm:prSet>
      <dgm:spPr/>
    </dgm:pt>
    <dgm:pt modelId="{02631E09-F89B-4873-B8F8-8B38F09DB551}" type="pres">
      <dgm:prSet presAssocID="{AA3BE0FF-4E36-4BEA-AE5D-C3331FAF3B0D}" presName="thickLine" presStyleLbl="alignNode1" presStyleIdx="0" presStyleCnt="1"/>
      <dgm:spPr/>
    </dgm:pt>
    <dgm:pt modelId="{BCC1EB41-CB4B-4576-B017-2E1B00C1523D}" type="pres">
      <dgm:prSet presAssocID="{AA3BE0FF-4E36-4BEA-AE5D-C3331FAF3B0D}" presName="horz1" presStyleCnt="0"/>
      <dgm:spPr/>
    </dgm:pt>
    <dgm:pt modelId="{DA27051E-B6E6-48DA-88D9-0E5E3DECDAB7}" type="pres">
      <dgm:prSet presAssocID="{AA3BE0FF-4E36-4BEA-AE5D-C3331FAF3B0D}" presName="tx1" presStyleLbl="revTx" presStyleIdx="0" presStyleCnt="4" custScaleX="58933" custScaleY="100098"/>
      <dgm:spPr/>
    </dgm:pt>
    <dgm:pt modelId="{7F215012-B98A-4758-A032-AD7188B59CBF}" type="pres">
      <dgm:prSet presAssocID="{AA3BE0FF-4E36-4BEA-AE5D-C3331FAF3B0D}" presName="vert1" presStyleCnt="0"/>
      <dgm:spPr/>
    </dgm:pt>
    <dgm:pt modelId="{E584797F-99F7-4BDF-8262-EF3AD5FD0CDF}" type="pres">
      <dgm:prSet presAssocID="{28A99C11-2121-4F49-80EE-25F16D729319}" presName="vertSpace2a" presStyleCnt="0"/>
      <dgm:spPr/>
    </dgm:pt>
    <dgm:pt modelId="{EED8B2C1-2DBB-410F-9504-933DDE1DC545}" type="pres">
      <dgm:prSet presAssocID="{28A99C11-2121-4F49-80EE-25F16D729319}" presName="horz2" presStyleCnt="0"/>
      <dgm:spPr/>
    </dgm:pt>
    <dgm:pt modelId="{888654D3-F766-4768-975C-AA1F14E4A658}" type="pres">
      <dgm:prSet presAssocID="{28A99C11-2121-4F49-80EE-25F16D729319}" presName="horzSpace2" presStyleCnt="0"/>
      <dgm:spPr/>
    </dgm:pt>
    <dgm:pt modelId="{20A59E73-5CBA-4D2C-BCEE-EA1192C03D45}" type="pres">
      <dgm:prSet presAssocID="{28A99C11-2121-4F49-80EE-25F16D729319}" presName="tx2" presStyleLbl="revTx" presStyleIdx="1" presStyleCnt="4"/>
      <dgm:spPr/>
    </dgm:pt>
    <dgm:pt modelId="{90A91475-BDDC-410B-B0BE-B1B1FF0F5EB6}" type="pres">
      <dgm:prSet presAssocID="{28A99C11-2121-4F49-80EE-25F16D729319}" presName="vert2" presStyleCnt="0"/>
      <dgm:spPr/>
    </dgm:pt>
    <dgm:pt modelId="{12645B6C-4A09-40F0-9149-7F44D1DF243C}" type="pres">
      <dgm:prSet presAssocID="{28A99C11-2121-4F49-80EE-25F16D729319}" presName="thinLine2b" presStyleLbl="callout" presStyleIdx="0" presStyleCnt="3"/>
      <dgm:spPr/>
    </dgm:pt>
    <dgm:pt modelId="{858ADDEC-D35A-47DC-8A53-343198127874}" type="pres">
      <dgm:prSet presAssocID="{28A99C11-2121-4F49-80EE-25F16D729319}" presName="vertSpace2b" presStyleCnt="0"/>
      <dgm:spPr/>
    </dgm:pt>
    <dgm:pt modelId="{94613620-431E-4E3E-B0F3-BBBED2D56B26}" type="pres">
      <dgm:prSet presAssocID="{FC92CE57-1DA5-4332-8A35-3ABDE34F01B7}" presName="horz2" presStyleCnt="0"/>
      <dgm:spPr/>
    </dgm:pt>
    <dgm:pt modelId="{B9EBE739-6374-46D0-A1A5-7200BB41B983}" type="pres">
      <dgm:prSet presAssocID="{FC92CE57-1DA5-4332-8A35-3ABDE34F01B7}" presName="horzSpace2" presStyleCnt="0"/>
      <dgm:spPr/>
    </dgm:pt>
    <dgm:pt modelId="{55F95797-D236-438B-9887-C7E71AF517CB}" type="pres">
      <dgm:prSet presAssocID="{FC92CE57-1DA5-4332-8A35-3ABDE34F01B7}" presName="tx2" presStyleLbl="revTx" presStyleIdx="2" presStyleCnt="4"/>
      <dgm:spPr/>
    </dgm:pt>
    <dgm:pt modelId="{20B04F75-CA98-4308-B320-63055A42E7D2}" type="pres">
      <dgm:prSet presAssocID="{FC92CE57-1DA5-4332-8A35-3ABDE34F01B7}" presName="vert2" presStyleCnt="0"/>
      <dgm:spPr/>
    </dgm:pt>
    <dgm:pt modelId="{CAED2FC2-74E2-42C2-BFDD-FD728F7C7108}" type="pres">
      <dgm:prSet presAssocID="{FC92CE57-1DA5-4332-8A35-3ABDE34F01B7}" presName="thinLine2b" presStyleLbl="callout" presStyleIdx="1" presStyleCnt="3"/>
      <dgm:spPr/>
    </dgm:pt>
    <dgm:pt modelId="{4EF79F91-6FEA-4DEB-88DC-57C534B5B2FB}" type="pres">
      <dgm:prSet presAssocID="{FC92CE57-1DA5-4332-8A35-3ABDE34F01B7}" presName="vertSpace2b" presStyleCnt="0"/>
      <dgm:spPr/>
    </dgm:pt>
    <dgm:pt modelId="{FE525040-F2E2-4561-B4E4-F55088ABDC3C}" type="pres">
      <dgm:prSet presAssocID="{122BAC98-CB77-4AE7-9093-F5D576F169C3}" presName="horz2" presStyleCnt="0"/>
      <dgm:spPr/>
    </dgm:pt>
    <dgm:pt modelId="{6168E8E8-FDCB-4E45-920A-684FE2C39FC2}" type="pres">
      <dgm:prSet presAssocID="{122BAC98-CB77-4AE7-9093-F5D576F169C3}" presName="horzSpace2" presStyleCnt="0"/>
      <dgm:spPr/>
    </dgm:pt>
    <dgm:pt modelId="{F2A13BCB-DE76-4E8A-B574-180BF03A60D9}" type="pres">
      <dgm:prSet presAssocID="{122BAC98-CB77-4AE7-9093-F5D576F169C3}" presName="tx2" presStyleLbl="revTx" presStyleIdx="3" presStyleCnt="4"/>
      <dgm:spPr/>
    </dgm:pt>
    <dgm:pt modelId="{18095735-0240-45E8-AA42-B978FDBD5A00}" type="pres">
      <dgm:prSet presAssocID="{122BAC98-CB77-4AE7-9093-F5D576F169C3}" presName="vert2" presStyleCnt="0"/>
      <dgm:spPr/>
    </dgm:pt>
    <dgm:pt modelId="{4A541830-3280-44AD-8094-BBD52917323D}" type="pres">
      <dgm:prSet presAssocID="{122BAC98-CB77-4AE7-9093-F5D576F169C3}" presName="thinLine2b" presStyleLbl="callout" presStyleIdx="2" presStyleCnt="3"/>
      <dgm:spPr/>
    </dgm:pt>
    <dgm:pt modelId="{D94FBF2A-4E51-4C22-9CC1-803CC2DFEA63}" type="pres">
      <dgm:prSet presAssocID="{122BAC98-CB77-4AE7-9093-F5D576F169C3}" presName="vertSpace2b" presStyleCnt="0"/>
      <dgm:spPr/>
    </dgm:pt>
  </dgm:ptLst>
  <dgm:cxnLst>
    <dgm:cxn modelId="{5B06D520-0C99-4EF0-90D7-D69F4FD851C7}" type="presOf" srcId="{122BAC98-CB77-4AE7-9093-F5D576F169C3}" destId="{F2A13BCB-DE76-4E8A-B574-180BF03A60D9}" srcOrd="0" destOrd="0" presId="urn:microsoft.com/office/officeart/2008/layout/LinedList"/>
    <dgm:cxn modelId="{51AACC23-A86F-48E5-980A-68F21205F595}" type="presOf" srcId="{28A99C11-2121-4F49-80EE-25F16D729319}" destId="{20A59E73-5CBA-4D2C-BCEE-EA1192C03D45}" srcOrd="0" destOrd="0" presId="urn:microsoft.com/office/officeart/2008/layout/LinedList"/>
    <dgm:cxn modelId="{EE891031-7D42-4C9A-878E-C38EA16FD8A8}" srcId="{A7A1C10D-B6EE-4F01-AF38-67302301787E}" destId="{AA3BE0FF-4E36-4BEA-AE5D-C3331FAF3B0D}" srcOrd="0" destOrd="0" parTransId="{22BF2D1D-6F3F-46AD-8E1F-43DD13D38F83}" sibTransId="{9C6BD29C-A307-4505-AA5E-6AA2B51A5880}"/>
    <dgm:cxn modelId="{7C6D8B6D-F48C-45D6-BA4E-3B2B51B33ED4}" srcId="{AA3BE0FF-4E36-4BEA-AE5D-C3331FAF3B0D}" destId="{28A99C11-2121-4F49-80EE-25F16D729319}" srcOrd="0" destOrd="0" parTransId="{BE130487-9604-4924-8356-54DFED242BB3}" sibTransId="{5F77388A-2038-47A4-85B0-7AADCC1A1A13}"/>
    <dgm:cxn modelId="{E27DB976-5689-4D01-9435-699A63385C43}" srcId="{AA3BE0FF-4E36-4BEA-AE5D-C3331FAF3B0D}" destId="{FC92CE57-1DA5-4332-8A35-3ABDE34F01B7}" srcOrd="1" destOrd="0" parTransId="{9FF96234-0B23-459E-AB71-DEDA63833666}" sibTransId="{CBD340DF-5C49-451E-89D3-97B4028E1920}"/>
    <dgm:cxn modelId="{37A7E77F-D054-449A-AA90-2B090B14DB1D}" type="presOf" srcId="{FC92CE57-1DA5-4332-8A35-3ABDE34F01B7}" destId="{55F95797-D236-438B-9887-C7E71AF517CB}" srcOrd="0" destOrd="0" presId="urn:microsoft.com/office/officeart/2008/layout/LinedList"/>
    <dgm:cxn modelId="{0B9E9482-E8CA-4A22-9990-F2A421B8414E}" type="presOf" srcId="{A7A1C10D-B6EE-4F01-AF38-67302301787E}" destId="{88EE1630-B900-450F-9585-79B0B5D14C5D}" srcOrd="0" destOrd="0" presId="urn:microsoft.com/office/officeart/2008/layout/LinedList"/>
    <dgm:cxn modelId="{CB556A86-0463-4702-B8CD-DC77FD3195B2}" type="presOf" srcId="{AA3BE0FF-4E36-4BEA-AE5D-C3331FAF3B0D}" destId="{DA27051E-B6E6-48DA-88D9-0E5E3DECDAB7}" srcOrd="0" destOrd="0" presId="urn:microsoft.com/office/officeart/2008/layout/LinedList"/>
    <dgm:cxn modelId="{0AA17FFD-5483-47FB-8F78-7C4CFA82C92A}" srcId="{AA3BE0FF-4E36-4BEA-AE5D-C3331FAF3B0D}" destId="{122BAC98-CB77-4AE7-9093-F5D576F169C3}" srcOrd="2" destOrd="0" parTransId="{321D3217-5908-44B7-9434-33897105A074}" sibTransId="{DF9F5E4E-32FC-4172-8EA3-D97CC2CE3043}"/>
    <dgm:cxn modelId="{7226F3A7-3073-49C0-9F58-65959BD2CFCF}" type="presParOf" srcId="{88EE1630-B900-450F-9585-79B0B5D14C5D}" destId="{02631E09-F89B-4873-B8F8-8B38F09DB551}" srcOrd="0" destOrd="0" presId="urn:microsoft.com/office/officeart/2008/layout/LinedList"/>
    <dgm:cxn modelId="{A04701DC-33F7-4829-8E3F-690602594CB8}" type="presParOf" srcId="{88EE1630-B900-450F-9585-79B0B5D14C5D}" destId="{BCC1EB41-CB4B-4576-B017-2E1B00C1523D}" srcOrd="1" destOrd="0" presId="urn:microsoft.com/office/officeart/2008/layout/LinedList"/>
    <dgm:cxn modelId="{AE01E22B-EC77-4BDB-AFD9-2E35A271F7CD}" type="presParOf" srcId="{BCC1EB41-CB4B-4576-B017-2E1B00C1523D}" destId="{DA27051E-B6E6-48DA-88D9-0E5E3DECDAB7}" srcOrd="0" destOrd="0" presId="urn:microsoft.com/office/officeart/2008/layout/LinedList"/>
    <dgm:cxn modelId="{46164CA0-9CA2-41F0-AAE2-DBBA19F61830}" type="presParOf" srcId="{BCC1EB41-CB4B-4576-B017-2E1B00C1523D}" destId="{7F215012-B98A-4758-A032-AD7188B59CBF}" srcOrd="1" destOrd="0" presId="urn:microsoft.com/office/officeart/2008/layout/LinedList"/>
    <dgm:cxn modelId="{7F0A2B3C-E990-4866-8349-A24092EBC695}" type="presParOf" srcId="{7F215012-B98A-4758-A032-AD7188B59CBF}" destId="{E584797F-99F7-4BDF-8262-EF3AD5FD0CDF}" srcOrd="0" destOrd="0" presId="urn:microsoft.com/office/officeart/2008/layout/LinedList"/>
    <dgm:cxn modelId="{75AB5A95-4B64-4E76-87ED-329B56E814D8}" type="presParOf" srcId="{7F215012-B98A-4758-A032-AD7188B59CBF}" destId="{EED8B2C1-2DBB-410F-9504-933DDE1DC545}" srcOrd="1" destOrd="0" presId="urn:microsoft.com/office/officeart/2008/layout/LinedList"/>
    <dgm:cxn modelId="{43EC23B0-6085-4C9D-B1AA-DB4CA7740078}" type="presParOf" srcId="{EED8B2C1-2DBB-410F-9504-933DDE1DC545}" destId="{888654D3-F766-4768-975C-AA1F14E4A658}" srcOrd="0" destOrd="0" presId="urn:microsoft.com/office/officeart/2008/layout/LinedList"/>
    <dgm:cxn modelId="{008FE817-5D5C-439D-A908-1D096C7CE048}" type="presParOf" srcId="{EED8B2C1-2DBB-410F-9504-933DDE1DC545}" destId="{20A59E73-5CBA-4D2C-BCEE-EA1192C03D45}" srcOrd="1" destOrd="0" presId="urn:microsoft.com/office/officeart/2008/layout/LinedList"/>
    <dgm:cxn modelId="{5D2F53D0-F23C-4D8C-88D4-82A4E6B65E84}" type="presParOf" srcId="{EED8B2C1-2DBB-410F-9504-933DDE1DC545}" destId="{90A91475-BDDC-410B-B0BE-B1B1FF0F5EB6}" srcOrd="2" destOrd="0" presId="urn:microsoft.com/office/officeart/2008/layout/LinedList"/>
    <dgm:cxn modelId="{A6F7E2FE-DCF1-4900-B102-1BDFEC24A83B}" type="presParOf" srcId="{7F215012-B98A-4758-A032-AD7188B59CBF}" destId="{12645B6C-4A09-40F0-9149-7F44D1DF243C}" srcOrd="2" destOrd="0" presId="urn:microsoft.com/office/officeart/2008/layout/LinedList"/>
    <dgm:cxn modelId="{77E4F0E0-162C-43D9-BFAD-2E446F714C1F}" type="presParOf" srcId="{7F215012-B98A-4758-A032-AD7188B59CBF}" destId="{858ADDEC-D35A-47DC-8A53-343198127874}" srcOrd="3" destOrd="0" presId="urn:microsoft.com/office/officeart/2008/layout/LinedList"/>
    <dgm:cxn modelId="{B25D7EE5-7CA0-46BF-8F12-4A2C3E8B49A7}" type="presParOf" srcId="{7F215012-B98A-4758-A032-AD7188B59CBF}" destId="{94613620-431E-4E3E-B0F3-BBBED2D56B26}" srcOrd="4" destOrd="0" presId="urn:microsoft.com/office/officeart/2008/layout/LinedList"/>
    <dgm:cxn modelId="{C3AAA88F-9815-4B46-83A8-B7FD147A302B}" type="presParOf" srcId="{94613620-431E-4E3E-B0F3-BBBED2D56B26}" destId="{B9EBE739-6374-46D0-A1A5-7200BB41B983}" srcOrd="0" destOrd="0" presId="urn:microsoft.com/office/officeart/2008/layout/LinedList"/>
    <dgm:cxn modelId="{930A9882-A515-4C3A-8B64-874747277A1D}" type="presParOf" srcId="{94613620-431E-4E3E-B0F3-BBBED2D56B26}" destId="{55F95797-D236-438B-9887-C7E71AF517CB}" srcOrd="1" destOrd="0" presId="urn:microsoft.com/office/officeart/2008/layout/LinedList"/>
    <dgm:cxn modelId="{2FAEB0B5-535D-4394-B14D-D754903934A4}" type="presParOf" srcId="{94613620-431E-4E3E-B0F3-BBBED2D56B26}" destId="{20B04F75-CA98-4308-B320-63055A42E7D2}" srcOrd="2" destOrd="0" presId="urn:microsoft.com/office/officeart/2008/layout/LinedList"/>
    <dgm:cxn modelId="{F1409E2C-0B06-4F2A-9D3C-D3C0DCB183F1}" type="presParOf" srcId="{7F215012-B98A-4758-A032-AD7188B59CBF}" destId="{CAED2FC2-74E2-42C2-BFDD-FD728F7C7108}" srcOrd="5" destOrd="0" presId="urn:microsoft.com/office/officeart/2008/layout/LinedList"/>
    <dgm:cxn modelId="{1AB0FD54-7095-4A2B-88A9-F13EDB3614E5}" type="presParOf" srcId="{7F215012-B98A-4758-A032-AD7188B59CBF}" destId="{4EF79F91-6FEA-4DEB-88DC-57C534B5B2FB}" srcOrd="6" destOrd="0" presId="urn:microsoft.com/office/officeart/2008/layout/LinedList"/>
    <dgm:cxn modelId="{CAEAE520-939F-43D0-BB17-E3CC4B3B3D5E}" type="presParOf" srcId="{7F215012-B98A-4758-A032-AD7188B59CBF}" destId="{FE525040-F2E2-4561-B4E4-F55088ABDC3C}" srcOrd="7" destOrd="0" presId="urn:microsoft.com/office/officeart/2008/layout/LinedList"/>
    <dgm:cxn modelId="{3D169F21-454C-4E50-92EA-AD8E98859E98}" type="presParOf" srcId="{FE525040-F2E2-4561-B4E4-F55088ABDC3C}" destId="{6168E8E8-FDCB-4E45-920A-684FE2C39FC2}" srcOrd="0" destOrd="0" presId="urn:microsoft.com/office/officeart/2008/layout/LinedList"/>
    <dgm:cxn modelId="{FBC6859E-53C0-4CAF-B2F0-0AD35CD77706}" type="presParOf" srcId="{FE525040-F2E2-4561-B4E4-F55088ABDC3C}" destId="{F2A13BCB-DE76-4E8A-B574-180BF03A60D9}" srcOrd="1" destOrd="0" presId="urn:microsoft.com/office/officeart/2008/layout/LinedList"/>
    <dgm:cxn modelId="{36F00363-32FE-441F-A84A-08F896766811}" type="presParOf" srcId="{FE525040-F2E2-4561-B4E4-F55088ABDC3C}" destId="{18095735-0240-45E8-AA42-B978FDBD5A00}" srcOrd="2" destOrd="0" presId="urn:microsoft.com/office/officeart/2008/layout/LinedList"/>
    <dgm:cxn modelId="{69F66E26-606B-45AB-B129-457E477D8463}" type="presParOf" srcId="{7F215012-B98A-4758-A032-AD7188B59CBF}" destId="{4A541830-3280-44AD-8094-BBD52917323D}" srcOrd="8" destOrd="0" presId="urn:microsoft.com/office/officeart/2008/layout/LinedList"/>
    <dgm:cxn modelId="{1F5D5ADC-4475-4E5A-9A9E-BDC7D2858A4E}" type="presParOf" srcId="{7F215012-B98A-4758-A032-AD7188B59CBF}" destId="{D94FBF2A-4E51-4C22-9CC1-803CC2DFEA63}" srcOrd="9"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F7575E-E544-452E-825E-5862F4261683}">
      <dsp:nvSpPr>
        <dsp:cNvPr id="0" name=""/>
        <dsp:cNvSpPr/>
      </dsp:nvSpPr>
      <dsp:spPr>
        <a:xfrm>
          <a:off x="-5761360" y="-881826"/>
          <a:ext cx="6859157" cy="6859157"/>
        </a:xfrm>
        <a:prstGeom prst="blockArc">
          <a:avLst>
            <a:gd name="adj1" fmla="val 18900000"/>
            <a:gd name="adj2" fmla="val 2700000"/>
            <a:gd name="adj3" fmla="val 315"/>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66D342-AD09-4E77-ABE6-01888B1CE36E}">
      <dsp:nvSpPr>
        <dsp:cNvPr id="0" name=""/>
        <dsp:cNvSpPr/>
      </dsp:nvSpPr>
      <dsp:spPr>
        <a:xfrm>
          <a:off x="574631" y="391742"/>
          <a:ext cx="7772176" cy="78389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22215" tIns="35560" rIns="35560" bIns="35560" numCol="1" spcCol="1270" anchor="ctr" anchorCtr="0">
          <a:noAutofit/>
        </a:bodyPr>
        <a:lstStyle/>
        <a:p>
          <a:pPr marL="0" lvl="0" indent="0" algn="l" defTabSz="622300">
            <a:lnSpc>
              <a:spcPct val="90000"/>
            </a:lnSpc>
            <a:spcBef>
              <a:spcPct val="0"/>
            </a:spcBef>
            <a:spcAft>
              <a:spcPct val="35000"/>
            </a:spcAft>
            <a:buNone/>
          </a:pPr>
          <a:r>
            <a:rPr lang="zh-CN" altLang="en-US" sz="1400" kern="1200" dirty="0"/>
            <a:t>美国，全球定位系统；三个信号（</a:t>
          </a:r>
          <a:r>
            <a:rPr lang="en-US" altLang="en-US" sz="1400" kern="1200" dirty="0"/>
            <a:t>L1 C/A</a:t>
          </a:r>
          <a:r>
            <a:rPr lang="zh-CN" altLang="en-US" sz="1400" kern="1200" dirty="0"/>
            <a:t>，</a:t>
          </a:r>
          <a:r>
            <a:rPr lang="en-US" altLang="en-US" sz="1400" kern="1200" dirty="0"/>
            <a:t>L2C, L5</a:t>
          </a:r>
          <a:r>
            <a:rPr lang="zh-CN" altLang="en-US" sz="1400" kern="1200" dirty="0"/>
            <a:t>）；载波相位与差分处理技术</a:t>
          </a:r>
        </a:p>
      </dsp:txBody>
      <dsp:txXfrm>
        <a:off x="574631" y="391742"/>
        <a:ext cx="7772176" cy="783892"/>
      </dsp:txXfrm>
    </dsp:sp>
    <dsp:sp modelId="{C9CEF563-D058-4A07-8833-CD45CAF981F2}">
      <dsp:nvSpPr>
        <dsp:cNvPr id="0" name=""/>
        <dsp:cNvSpPr/>
      </dsp:nvSpPr>
      <dsp:spPr>
        <a:xfrm>
          <a:off x="84699" y="293755"/>
          <a:ext cx="979865" cy="979865"/>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FDEFABF4-DC11-4340-8460-2D360959ACA3}">
      <dsp:nvSpPr>
        <dsp:cNvPr id="0" name=""/>
        <dsp:cNvSpPr/>
      </dsp:nvSpPr>
      <dsp:spPr>
        <a:xfrm>
          <a:off x="1024055" y="1567784"/>
          <a:ext cx="7322752" cy="78389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22215" tIns="35560" rIns="35560" bIns="35560" numCol="1" spcCol="1270" anchor="ctr" anchorCtr="0">
          <a:noAutofit/>
        </a:bodyPr>
        <a:lstStyle/>
        <a:p>
          <a:pPr marL="0" lvl="0" indent="0" algn="l" defTabSz="622300">
            <a:lnSpc>
              <a:spcPct val="90000"/>
            </a:lnSpc>
            <a:spcBef>
              <a:spcPct val="0"/>
            </a:spcBef>
            <a:spcAft>
              <a:spcPct val="35000"/>
            </a:spcAft>
            <a:buNone/>
          </a:pPr>
          <a:r>
            <a:rPr lang="zh-CN" altLang="en-US" sz="1400" kern="1200" dirty="0"/>
            <a:t>俄罗斯，全球导航卫星系统；频分多址技术（</a:t>
          </a:r>
          <a:r>
            <a:rPr lang="en-US" altLang="en-US" sz="1400" kern="1200" dirty="0"/>
            <a:t>FD-MA</a:t>
          </a:r>
          <a:r>
            <a:rPr lang="zh-CN" altLang="en-US" sz="1400" kern="1200" dirty="0"/>
            <a:t>）；</a:t>
          </a:r>
          <a:r>
            <a:rPr lang="en-US" altLang="en-US" sz="1400" kern="1200" dirty="0"/>
            <a:t>GPS/GLONASS</a:t>
          </a:r>
          <a:r>
            <a:rPr lang="zh-CN" altLang="en-US" sz="1400" kern="1200" dirty="0"/>
            <a:t>兼容</a:t>
          </a:r>
        </a:p>
      </dsp:txBody>
      <dsp:txXfrm>
        <a:off x="1024055" y="1567784"/>
        <a:ext cx="7322752" cy="783892"/>
      </dsp:txXfrm>
    </dsp:sp>
    <dsp:sp modelId="{6C5420E1-BC85-467F-920E-A90F0F1AEF3E}">
      <dsp:nvSpPr>
        <dsp:cNvPr id="0" name=""/>
        <dsp:cNvSpPr/>
      </dsp:nvSpPr>
      <dsp:spPr>
        <a:xfrm>
          <a:off x="534122" y="1469798"/>
          <a:ext cx="979865" cy="979865"/>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9998D7A-EC5F-4CF9-9D11-EE16F0A23F20}">
      <dsp:nvSpPr>
        <dsp:cNvPr id="0" name=""/>
        <dsp:cNvSpPr/>
      </dsp:nvSpPr>
      <dsp:spPr>
        <a:xfrm>
          <a:off x="1024055" y="2743826"/>
          <a:ext cx="7322752" cy="78389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22215" tIns="40640" rIns="40640" bIns="40640" numCol="1" spcCol="1270" anchor="ctr" anchorCtr="0">
          <a:noAutofit/>
        </a:bodyPr>
        <a:lstStyle/>
        <a:p>
          <a:pPr marL="0" lvl="0" indent="0" algn="l" defTabSz="711200">
            <a:lnSpc>
              <a:spcPct val="90000"/>
            </a:lnSpc>
            <a:spcBef>
              <a:spcPct val="0"/>
            </a:spcBef>
            <a:spcAft>
              <a:spcPct val="35000"/>
            </a:spcAft>
            <a:buNone/>
          </a:pPr>
          <a:r>
            <a:rPr lang="zh-CN" altLang="en-US" sz="1600" kern="1200" dirty="0"/>
            <a:t>中国，为包括中国领土、领海及周边地区的用户提供三维导航和定位</a:t>
          </a:r>
        </a:p>
      </dsp:txBody>
      <dsp:txXfrm>
        <a:off x="1024055" y="2743826"/>
        <a:ext cx="7322752" cy="783892"/>
      </dsp:txXfrm>
    </dsp:sp>
    <dsp:sp modelId="{00612FB6-936D-4778-84A0-1ECDDAD6791D}">
      <dsp:nvSpPr>
        <dsp:cNvPr id="0" name=""/>
        <dsp:cNvSpPr/>
      </dsp:nvSpPr>
      <dsp:spPr>
        <a:xfrm>
          <a:off x="534122" y="2645840"/>
          <a:ext cx="979865" cy="979865"/>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E0F9DE60-8D72-4497-BFAD-C7438D979CAE}">
      <dsp:nvSpPr>
        <dsp:cNvPr id="0" name=""/>
        <dsp:cNvSpPr/>
      </dsp:nvSpPr>
      <dsp:spPr>
        <a:xfrm>
          <a:off x="574631" y="3919869"/>
          <a:ext cx="7772176" cy="78389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22215" tIns="40640" rIns="40640" bIns="40640" numCol="1" spcCol="1270" anchor="ctr" anchorCtr="0">
          <a:noAutofit/>
        </a:bodyPr>
        <a:lstStyle/>
        <a:p>
          <a:pPr marL="0" lvl="0" indent="0" algn="l" defTabSz="711200">
            <a:lnSpc>
              <a:spcPct val="90000"/>
            </a:lnSpc>
            <a:spcBef>
              <a:spcPct val="0"/>
            </a:spcBef>
            <a:spcAft>
              <a:spcPct val="35000"/>
            </a:spcAft>
            <a:buNone/>
          </a:pPr>
          <a:r>
            <a:rPr lang="zh-CN" altLang="en-US" sz="1600" kern="1200" dirty="0"/>
            <a:t>欧盟伽利略卫星系统，日本的</a:t>
          </a:r>
          <a:r>
            <a:rPr lang="en-US" altLang="en-US" sz="1600" kern="1200" dirty="0"/>
            <a:t>QZSS</a:t>
          </a:r>
          <a:r>
            <a:rPr lang="zh-CN" altLang="en-US" sz="1600" kern="1200" dirty="0"/>
            <a:t>准天顶卫星系统</a:t>
          </a:r>
        </a:p>
      </dsp:txBody>
      <dsp:txXfrm>
        <a:off x="574631" y="3919869"/>
        <a:ext cx="7772176" cy="783892"/>
      </dsp:txXfrm>
    </dsp:sp>
    <dsp:sp modelId="{495187B7-6A6C-44A8-9B28-2257741823D8}">
      <dsp:nvSpPr>
        <dsp:cNvPr id="0" name=""/>
        <dsp:cNvSpPr/>
      </dsp:nvSpPr>
      <dsp:spPr>
        <a:xfrm>
          <a:off x="84699" y="3821882"/>
          <a:ext cx="979865" cy="979865"/>
        </a:xfrm>
        <a:prstGeom prst="ellipse">
          <a:avLst/>
        </a:prstGeom>
        <a:solidFill>
          <a:schemeClr val="lt1">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47A806-04DD-4BAB-9403-6A846523FD81}">
      <dsp:nvSpPr>
        <dsp:cNvPr id="0" name=""/>
        <dsp:cNvSpPr/>
      </dsp:nvSpPr>
      <dsp:spPr>
        <a:xfrm>
          <a:off x="356435" y="1879956"/>
          <a:ext cx="2537835" cy="11193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zh-CN" sz="1600" kern="1200" dirty="0"/>
            <a:t>大多数农机自动导航集中于</a:t>
          </a:r>
          <a:r>
            <a:rPr lang="en-US" sz="1600" kern="1200" dirty="0"/>
            <a:t>AB</a:t>
          </a:r>
          <a:r>
            <a:rPr lang="zh-CN" sz="1600" kern="1200" dirty="0"/>
            <a:t>直线导航，导航软件包括上位机与下位机软件</a:t>
          </a:r>
        </a:p>
      </dsp:txBody>
      <dsp:txXfrm>
        <a:off x="389219" y="1912740"/>
        <a:ext cx="2472267" cy="1053766"/>
      </dsp:txXfrm>
    </dsp:sp>
    <dsp:sp modelId="{38F8C29D-F240-40D3-ADB4-071E9DB29D2B}">
      <dsp:nvSpPr>
        <dsp:cNvPr id="0" name=""/>
        <dsp:cNvSpPr/>
      </dsp:nvSpPr>
      <dsp:spPr>
        <a:xfrm rot="18092944">
          <a:off x="2553814" y="1813061"/>
          <a:ext cx="1428176" cy="36043"/>
        </a:xfrm>
        <a:custGeom>
          <a:avLst/>
          <a:gdLst/>
          <a:ahLst/>
          <a:cxnLst/>
          <a:rect l="0" t="0" r="0" b="0"/>
          <a:pathLst>
            <a:path>
              <a:moveTo>
                <a:pt x="0" y="18021"/>
              </a:moveTo>
              <a:lnTo>
                <a:pt x="1428176" y="180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3232198" y="1795379"/>
        <a:ext cx="71408" cy="71408"/>
      </dsp:txXfrm>
    </dsp:sp>
    <dsp:sp modelId="{93F55FA2-F8C7-449D-A8CF-8EBAA4250A31}">
      <dsp:nvSpPr>
        <dsp:cNvPr id="0" name=""/>
        <dsp:cNvSpPr/>
      </dsp:nvSpPr>
      <dsp:spPr>
        <a:xfrm>
          <a:off x="3641534" y="725566"/>
          <a:ext cx="1090443" cy="9939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dirty="0"/>
            <a:t>上位机是导航系统的</a:t>
          </a:r>
          <a:r>
            <a:rPr lang="zh-CN" altLang="en-US" sz="1200" kern="1200" dirty="0">
              <a:solidFill>
                <a:srgbClr val="FF0000"/>
              </a:solidFill>
            </a:rPr>
            <a:t>控制中心</a:t>
          </a:r>
        </a:p>
      </dsp:txBody>
      <dsp:txXfrm>
        <a:off x="3670646" y="754678"/>
        <a:ext cx="1032219" cy="935729"/>
      </dsp:txXfrm>
    </dsp:sp>
    <dsp:sp modelId="{E43B98C7-2B9A-478C-B213-164475832753}">
      <dsp:nvSpPr>
        <dsp:cNvPr id="0" name=""/>
        <dsp:cNvSpPr/>
      </dsp:nvSpPr>
      <dsp:spPr>
        <a:xfrm rot="19204746">
          <a:off x="4618431" y="891884"/>
          <a:ext cx="974354" cy="36043"/>
        </a:xfrm>
        <a:custGeom>
          <a:avLst/>
          <a:gdLst/>
          <a:ahLst/>
          <a:cxnLst/>
          <a:rect l="0" t="0" r="0" b="0"/>
          <a:pathLst>
            <a:path>
              <a:moveTo>
                <a:pt x="0" y="18021"/>
              </a:moveTo>
              <a:lnTo>
                <a:pt x="974354" y="180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5081250" y="885547"/>
        <a:ext cx="48717" cy="48717"/>
      </dsp:txXfrm>
    </dsp:sp>
    <dsp:sp modelId="{603FF0AD-9F0E-4804-A73E-33E4AB7D0180}">
      <dsp:nvSpPr>
        <dsp:cNvPr id="0" name=""/>
        <dsp:cNvSpPr/>
      </dsp:nvSpPr>
      <dsp:spPr>
        <a:xfrm>
          <a:off x="5479240" y="4649"/>
          <a:ext cx="3117599" cy="11852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zh-CN" sz="1000" kern="1200" dirty="0"/>
            <a:t>软件是基于</a:t>
          </a:r>
          <a:r>
            <a:rPr lang="en-US" sz="1000" kern="1200" dirty="0" err="1"/>
            <a:t>linux</a:t>
          </a:r>
          <a:r>
            <a:rPr lang="zh-CN" sz="1000" kern="1200" dirty="0"/>
            <a:t>操作系统，使用包括</a:t>
          </a:r>
          <a:r>
            <a:rPr lang="en-US" sz="1000" kern="1200" dirty="0"/>
            <a:t>C</a:t>
          </a:r>
          <a:r>
            <a:rPr lang="zh-CN" sz="1000" kern="1200" dirty="0"/>
            <a:t>语言、</a:t>
          </a:r>
          <a:r>
            <a:rPr lang="en-US" sz="1000" kern="1200" dirty="0"/>
            <a:t>C++</a:t>
          </a:r>
          <a:r>
            <a:rPr lang="zh-CN" sz="1000" kern="1200" dirty="0"/>
            <a:t>以及</a:t>
          </a:r>
          <a:r>
            <a:rPr lang="en-US" sz="1000" kern="1200" dirty="0"/>
            <a:t>python</a:t>
          </a:r>
          <a:r>
            <a:rPr lang="zh-CN" sz="1000" kern="1200" dirty="0"/>
            <a:t>等开发插秧机自动导航系统上位机软件，通常集成在农机自动导航终端</a:t>
          </a:r>
        </a:p>
      </dsp:txBody>
      <dsp:txXfrm>
        <a:off x="5513955" y="39364"/>
        <a:ext cx="3048169" cy="1115813"/>
      </dsp:txXfrm>
    </dsp:sp>
    <dsp:sp modelId="{8CA00E17-DCC5-4A9C-B28F-D1D4EF7E67BE}">
      <dsp:nvSpPr>
        <dsp:cNvPr id="0" name=""/>
        <dsp:cNvSpPr/>
      </dsp:nvSpPr>
      <dsp:spPr>
        <a:xfrm rot="2494009">
          <a:off x="4606223" y="1535859"/>
          <a:ext cx="998770" cy="36043"/>
        </a:xfrm>
        <a:custGeom>
          <a:avLst/>
          <a:gdLst/>
          <a:ahLst/>
          <a:cxnLst/>
          <a:rect l="0" t="0" r="0" b="0"/>
          <a:pathLst>
            <a:path>
              <a:moveTo>
                <a:pt x="0" y="18021"/>
              </a:moveTo>
              <a:lnTo>
                <a:pt x="998770" y="180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5080639" y="1528912"/>
        <a:ext cx="49938" cy="49938"/>
      </dsp:txXfrm>
    </dsp:sp>
    <dsp:sp modelId="{981F8906-7874-4394-BCD6-61F960438533}">
      <dsp:nvSpPr>
        <dsp:cNvPr id="0" name=""/>
        <dsp:cNvSpPr/>
      </dsp:nvSpPr>
      <dsp:spPr>
        <a:xfrm>
          <a:off x="5479240" y="1330004"/>
          <a:ext cx="3117599" cy="11104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zh-CN" sz="1000" kern="1200" dirty="0"/>
            <a:t>其主要功能是</a:t>
          </a:r>
          <a:r>
            <a:rPr lang="zh-CN" sz="1000" kern="1200" dirty="0">
              <a:solidFill>
                <a:srgbClr val="FF0000"/>
              </a:solidFill>
            </a:rPr>
            <a:t>数据通讯、数据采集、简单的路径规划</a:t>
          </a:r>
          <a:r>
            <a:rPr lang="zh-CN" sz="1000" kern="1200" dirty="0"/>
            <a:t>、农机导航过程中的</a:t>
          </a:r>
          <a:r>
            <a:rPr lang="en-US" sz="1000" kern="1200" dirty="0"/>
            <a:t>AB</a:t>
          </a:r>
          <a:r>
            <a:rPr lang="zh-CN" sz="1000" kern="1200" dirty="0"/>
            <a:t>线导航中</a:t>
          </a:r>
          <a:r>
            <a:rPr lang="en-US" sz="1000" kern="1200" dirty="0"/>
            <a:t>A</a:t>
          </a:r>
          <a:r>
            <a:rPr lang="zh-CN" sz="1000" kern="1200" dirty="0"/>
            <a:t>点、</a:t>
          </a:r>
          <a:r>
            <a:rPr lang="en-US" sz="1000" kern="1200" dirty="0"/>
            <a:t>B</a:t>
          </a:r>
          <a:r>
            <a:rPr lang="zh-CN" sz="1000" kern="1200" dirty="0"/>
            <a:t>点设置、农机导航过程中各种参数如农机导航预定义路线、农机实时位置、航向等的实时显示或计算、卫星信号状态信息的显示、控制决策、参数输出以及数据保存输出等。</a:t>
          </a:r>
        </a:p>
      </dsp:txBody>
      <dsp:txXfrm>
        <a:off x="5511763" y="1362527"/>
        <a:ext cx="3052553" cy="1045386"/>
      </dsp:txXfrm>
    </dsp:sp>
    <dsp:sp modelId="{F68FCCD1-BC65-433C-A103-16DB30DC8DFD}">
      <dsp:nvSpPr>
        <dsp:cNvPr id="0" name=""/>
        <dsp:cNvSpPr/>
      </dsp:nvSpPr>
      <dsp:spPr>
        <a:xfrm rot="3460195">
          <a:off x="2569260" y="3011942"/>
          <a:ext cx="1397285" cy="36043"/>
        </a:xfrm>
        <a:custGeom>
          <a:avLst/>
          <a:gdLst/>
          <a:ahLst/>
          <a:cxnLst/>
          <a:rect l="0" t="0" r="0" b="0"/>
          <a:pathLst>
            <a:path>
              <a:moveTo>
                <a:pt x="0" y="18021"/>
              </a:moveTo>
              <a:lnTo>
                <a:pt x="1397285" y="1802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3232970" y="2995031"/>
        <a:ext cx="69864" cy="69864"/>
      </dsp:txXfrm>
    </dsp:sp>
    <dsp:sp modelId="{B9B37675-57FB-4AF7-83A4-BE166F3D0B5D}">
      <dsp:nvSpPr>
        <dsp:cNvPr id="0" name=""/>
        <dsp:cNvSpPr/>
      </dsp:nvSpPr>
      <dsp:spPr>
        <a:xfrm>
          <a:off x="3641534" y="3086926"/>
          <a:ext cx="1020256" cy="106675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altLang="en-US" sz="1200" kern="1200" dirty="0"/>
            <a:t>下位机</a:t>
          </a:r>
          <a:r>
            <a:rPr lang="zh-CN" altLang="en-US" sz="1200" kern="1200" dirty="0">
              <a:solidFill>
                <a:srgbClr val="FF0000"/>
              </a:solidFill>
            </a:rPr>
            <a:t>执行</a:t>
          </a:r>
          <a:r>
            <a:rPr lang="zh-CN" altLang="en-US" sz="1200" kern="1200" dirty="0"/>
            <a:t>上位机指令</a:t>
          </a:r>
        </a:p>
      </dsp:txBody>
      <dsp:txXfrm>
        <a:off x="3671416" y="3116808"/>
        <a:ext cx="960492" cy="1006991"/>
      </dsp:txXfrm>
    </dsp:sp>
    <dsp:sp modelId="{B546EA87-0A32-4299-A220-057BBAE5D865}">
      <dsp:nvSpPr>
        <dsp:cNvPr id="0" name=""/>
        <dsp:cNvSpPr/>
      </dsp:nvSpPr>
      <dsp:spPr>
        <a:xfrm rot="19513939">
          <a:off x="4573115" y="3319039"/>
          <a:ext cx="993398" cy="36043"/>
        </a:xfrm>
        <a:custGeom>
          <a:avLst/>
          <a:gdLst/>
          <a:ahLst/>
          <a:cxnLst/>
          <a:rect l="0" t="0" r="0" b="0"/>
          <a:pathLst>
            <a:path>
              <a:moveTo>
                <a:pt x="0" y="18021"/>
              </a:moveTo>
              <a:lnTo>
                <a:pt x="993398" y="180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5044980" y="3312226"/>
        <a:ext cx="49669" cy="49669"/>
      </dsp:txXfrm>
    </dsp:sp>
    <dsp:sp modelId="{56620864-CE28-4C34-A93A-F5DAA313956E}">
      <dsp:nvSpPr>
        <dsp:cNvPr id="0" name=""/>
        <dsp:cNvSpPr/>
      </dsp:nvSpPr>
      <dsp:spPr>
        <a:xfrm>
          <a:off x="5477839" y="2580548"/>
          <a:ext cx="3117599" cy="94653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zh-CN" sz="1000" kern="1200" dirty="0"/>
            <a:t>在</a:t>
          </a:r>
          <a:r>
            <a:rPr lang="en-US" sz="1000" kern="1200" dirty="0"/>
            <a:t>Keil4</a:t>
          </a:r>
          <a:r>
            <a:rPr lang="zh-CN" sz="1000" kern="1200" dirty="0"/>
            <a:t>环境下使用</a:t>
          </a:r>
          <a:r>
            <a:rPr lang="en-US" sz="1000" kern="1200" dirty="0"/>
            <a:t>C</a:t>
          </a:r>
          <a:r>
            <a:rPr lang="zh-CN" sz="1000" kern="1200" dirty="0"/>
            <a:t>语言编写</a:t>
          </a:r>
        </a:p>
      </dsp:txBody>
      <dsp:txXfrm>
        <a:off x="5505562" y="2608271"/>
        <a:ext cx="3062153" cy="891093"/>
      </dsp:txXfrm>
    </dsp:sp>
    <dsp:sp modelId="{A84CF956-E966-46D2-9DA7-25F2EA20AAAA}">
      <dsp:nvSpPr>
        <dsp:cNvPr id="0" name=""/>
        <dsp:cNvSpPr/>
      </dsp:nvSpPr>
      <dsp:spPr>
        <a:xfrm rot="1961240">
          <a:off x="4585009" y="3864113"/>
          <a:ext cx="969649" cy="36043"/>
        </a:xfrm>
        <a:custGeom>
          <a:avLst/>
          <a:gdLst/>
          <a:ahLst/>
          <a:cxnLst/>
          <a:rect l="0" t="0" r="0" b="0"/>
          <a:pathLst>
            <a:path>
              <a:moveTo>
                <a:pt x="0" y="18021"/>
              </a:moveTo>
              <a:lnTo>
                <a:pt x="969649" y="1802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5045592" y="3857894"/>
        <a:ext cx="48482" cy="48482"/>
      </dsp:txXfrm>
    </dsp:sp>
    <dsp:sp modelId="{B1973D98-889C-4191-80D3-FDB0E8D766BB}">
      <dsp:nvSpPr>
        <dsp:cNvPr id="0" name=""/>
        <dsp:cNvSpPr/>
      </dsp:nvSpPr>
      <dsp:spPr>
        <a:xfrm>
          <a:off x="5477876" y="3647537"/>
          <a:ext cx="3117599" cy="99286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zh-CN" altLang="en-US" sz="1000" kern="1200" dirty="0"/>
            <a:t>其主要功能是接收上位机指令，然后</a:t>
          </a:r>
          <a:r>
            <a:rPr lang="zh-CN" altLang="en-US" sz="1000" kern="1200" dirty="0">
              <a:solidFill>
                <a:srgbClr val="FF0000"/>
              </a:solidFill>
            </a:rPr>
            <a:t>控制各个步进电机转动</a:t>
          </a:r>
          <a:r>
            <a:rPr lang="zh-CN" altLang="en-US" sz="1000" kern="1200" dirty="0"/>
            <a:t>一定的角度，从而完成对插秧机的最终控制。</a:t>
          </a:r>
        </a:p>
      </dsp:txBody>
      <dsp:txXfrm>
        <a:off x="5506956" y="3676617"/>
        <a:ext cx="3059439" cy="9347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91D237-FBC9-4F4D-8E59-DDEC108B00A7}">
      <dsp:nvSpPr>
        <dsp:cNvPr id="0" name=""/>
        <dsp:cNvSpPr/>
      </dsp:nvSpPr>
      <dsp:spPr>
        <a:xfrm>
          <a:off x="1414497" y="490156"/>
          <a:ext cx="3267004" cy="3267004"/>
        </a:xfrm>
        <a:prstGeom prst="blockArc">
          <a:avLst>
            <a:gd name="adj1" fmla="val 10800000"/>
            <a:gd name="adj2" fmla="val 16200000"/>
            <a:gd name="adj3" fmla="val 463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1185E88-08DE-4356-8728-238BCC27E34A}">
      <dsp:nvSpPr>
        <dsp:cNvPr id="0" name=""/>
        <dsp:cNvSpPr/>
      </dsp:nvSpPr>
      <dsp:spPr>
        <a:xfrm>
          <a:off x="1414497" y="490156"/>
          <a:ext cx="3267004" cy="3267004"/>
        </a:xfrm>
        <a:prstGeom prst="blockArc">
          <a:avLst>
            <a:gd name="adj1" fmla="val 5400000"/>
            <a:gd name="adj2" fmla="val 10800000"/>
            <a:gd name="adj3" fmla="val 463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D1493FF-63DE-4CEE-B50A-676FB52E2947}">
      <dsp:nvSpPr>
        <dsp:cNvPr id="0" name=""/>
        <dsp:cNvSpPr/>
      </dsp:nvSpPr>
      <dsp:spPr>
        <a:xfrm>
          <a:off x="1414497" y="490156"/>
          <a:ext cx="3267004" cy="3267004"/>
        </a:xfrm>
        <a:prstGeom prst="blockArc">
          <a:avLst>
            <a:gd name="adj1" fmla="val 0"/>
            <a:gd name="adj2" fmla="val 5400000"/>
            <a:gd name="adj3" fmla="val 463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7C526C1-C220-4782-8D0A-8AC826D6E139}">
      <dsp:nvSpPr>
        <dsp:cNvPr id="0" name=""/>
        <dsp:cNvSpPr/>
      </dsp:nvSpPr>
      <dsp:spPr>
        <a:xfrm>
          <a:off x="1414497" y="490156"/>
          <a:ext cx="3267004" cy="3267004"/>
        </a:xfrm>
        <a:prstGeom prst="blockArc">
          <a:avLst>
            <a:gd name="adj1" fmla="val 16200000"/>
            <a:gd name="adj2" fmla="val 0"/>
            <a:gd name="adj3" fmla="val 463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AD4E5AE-E65E-432E-877B-98982B36B5D7}">
      <dsp:nvSpPr>
        <dsp:cNvPr id="0" name=""/>
        <dsp:cNvSpPr/>
      </dsp:nvSpPr>
      <dsp:spPr>
        <a:xfrm>
          <a:off x="2296417" y="1372076"/>
          <a:ext cx="1503164" cy="150316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zh-CN" sz="2500" kern="1200" dirty="0"/>
            <a:t>国外发展现状</a:t>
          </a:r>
        </a:p>
      </dsp:txBody>
      <dsp:txXfrm>
        <a:off x="2516550" y="1592209"/>
        <a:ext cx="1062898" cy="1062898"/>
      </dsp:txXfrm>
    </dsp:sp>
    <dsp:sp modelId="{4F97FE51-8E0D-4609-8C2A-69BE85ECB2FD}">
      <dsp:nvSpPr>
        <dsp:cNvPr id="0" name=""/>
        <dsp:cNvSpPr/>
      </dsp:nvSpPr>
      <dsp:spPr>
        <a:xfrm>
          <a:off x="2521892" y="1928"/>
          <a:ext cx="1052214" cy="10522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农机</a:t>
          </a:r>
          <a:endParaRPr lang="en-US" altLang="zh-CN" sz="1400" kern="1200" dirty="0"/>
        </a:p>
        <a:p>
          <a:pPr marL="0" lvl="0" indent="0" algn="ctr" defTabSz="622300">
            <a:lnSpc>
              <a:spcPct val="90000"/>
            </a:lnSpc>
            <a:spcBef>
              <a:spcPct val="0"/>
            </a:spcBef>
            <a:spcAft>
              <a:spcPct val="35000"/>
            </a:spcAft>
            <a:buNone/>
          </a:pPr>
          <a:r>
            <a:rPr lang="zh-CN" altLang="en-US" sz="1400" kern="1200" dirty="0"/>
            <a:t>定位</a:t>
          </a:r>
          <a:endParaRPr lang="zh-CN" sz="1400" kern="1200" dirty="0"/>
        </a:p>
      </dsp:txBody>
      <dsp:txXfrm>
        <a:off x="2675985" y="156021"/>
        <a:ext cx="744028" cy="744028"/>
      </dsp:txXfrm>
    </dsp:sp>
    <dsp:sp modelId="{C2B7E143-A904-4AA9-A878-96B980C194B5}">
      <dsp:nvSpPr>
        <dsp:cNvPr id="0" name=""/>
        <dsp:cNvSpPr/>
      </dsp:nvSpPr>
      <dsp:spPr>
        <a:xfrm>
          <a:off x="4117515" y="1597551"/>
          <a:ext cx="1052214" cy="10522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道路</a:t>
          </a:r>
          <a:endParaRPr lang="en-US" altLang="zh-CN" sz="1400" kern="1200" dirty="0"/>
        </a:p>
        <a:p>
          <a:pPr marL="0" lvl="0" indent="0" algn="ctr" defTabSz="622300">
            <a:lnSpc>
              <a:spcPct val="90000"/>
            </a:lnSpc>
            <a:spcBef>
              <a:spcPct val="0"/>
            </a:spcBef>
            <a:spcAft>
              <a:spcPct val="35000"/>
            </a:spcAft>
            <a:buNone/>
          </a:pPr>
          <a:r>
            <a:rPr lang="zh-CN" altLang="en-US" sz="1400" kern="1200" dirty="0"/>
            <a:t>导航</a:t>
          </a:r>
          <a:endParaRPr lang="zh-CN" sz="1400" kern="1200" dirty="0"/>
        </a:p>
      </dsp:txBody>
      <dsp:txXfrm>
        <a:off x="4271608" y="1751644"/>
        <a:ext cx="744028" cy="744028"/>
      </dsp:txXfrm>
    </dsp:sp>
    <dsp:sp modelId="{E9C0E0E6-26A1-45AE-9FD7-E6ED4E5B8629}">
      <dsp:nvSpPr>
        <dsp:cNvPr id="0" name=""/>
        <dsp:cNvSpPr/>
      </dsp:nvSpPr>
      <dsp:spPr>
        <a:xfrm>
          <a:off x="2521892" y="3193173"/>
          <a:ext cx="1052214" cy="10522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CN" sz="1400" kern="1200" dirty="0"/>
            <a:t>农机</a:t>
          </a:r>
          <a:endParaRPr lang="en-US" altLang="zh-CN" sz="1400" kern="1200" dirty="0"/>
        </a:p>
        <a:p>
          <a:pPr marL="0" lvl="0" indent="0" algn="ctr" defTabSz="622300">
            <a:lnSpc>
              <a:spcPct val="90000"/>
            </a:lnSpc>
            <a:spcBef>
              <a:spcPct val="0"/>
            </a:spcBef>
            <a:spcAft>
              <a:spcPct val="35000"/>
            </a:spcAft>
            <a:buNone/>
          </a:pPr>
          <a:r>
            <a:rPr lang="zh-CN" sz="1400" kern="1200" dirty="0"/>
            <a:t>避障</a:t>
          </a:r>
        </a:p>
      </dsp:txBody>
      <dsp:txXfrm>
        <a:off x="2675985" y="3347266"/>
        <a:ext cx="744028" cy="744028"/>
      </dsp:txXfrm>
    </dsp:sp>
    <dsp:sp modelId="{FD4A1803-AD3C-407B-BE1F-B1802BC27609}">
      <dsp:nvSpPr>
        <dsp:cNvPr id="0" name=""/>
        <dsp:cNvSpPr/>
      </dsp:nvSpPr>
      <dsp:spPr>
        <a:xfrm>
          <a:off x="926270" y="1597551"/>
          <a:ext cx="1052214" cy="1052214"/>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CN" sz="1400" kern="1200" dirty="0"/>
            <a:t>导航</a:t>
          </a:r>
          <a:endParaRPr lang="en-US" altLang="zh-CN" sz="1400" kern="1200" dirty="0"/>
        </a:p>
        <a:p>
          <a:pPr marL="0" lvl="0" indent="0" algn="ctr" defTabSz="622300">
            <a:lnSpc>
              <a:spcPct val="90000"/>
            </a:lnSpc>
            <a:spcBef>
              <a:spcPct val="0"/>
            </a:spcBef>
            <a:spcAft>
              <a:spcPct val="35000"/>
            </a:spcAft>
            <a:buNone/>
          </a:pPr>
          <a:r>
            <a:rPr lang="zh-CN" altLang="en-US" sz="1400" kern="1200" dirty="0"/>
            <a:t>软件</a:t>
          </a:r>
          <a:endParaRPr lang="zh-CN" sz="1400" kern="1200" dirty="0"/>
        </a:p>
      </dsp:txBody>
      <dsp:txXfrm>
        <a:off x="1080363" y="1751644"/>
        <a:ext cx="744028" cy="74402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6C3BD5-F9FB-4178-ADEA-BBFC6302D3F1}">
      <dsp:nvSpPr>
        <dsp:cNvPr id="0" name=""/>
        <dsp:cNvSpPr/>
      </dsp:nvSpPr>
      <dsp:spPr>
        <a:xfrm>
          <a:off x="1616168" y="843978"/>
          <a:ext cx="2654976" cy="265543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t>国内导航技术发展</a:t>
          </a:r>
        </a:p>
      </dsp:txBody>
      <dsp:txXfrm>
        <a:off x="2004980" y="1232857"/>
        <a:ext cx="1877352" cy="1877674"/>
      </dsp:txXfrm>
    </dsp:sp>
    <dsp:sp modelId="{F8E34A19-8FF8-49D6-9371-3237C7E023A8}">
      <dsp:nvSpPr>
        <dsp:cNvPr id="0" name=""/>
        <dsp:cNvSpPr/>
      </dsp:nvSpPr>
      <dsp:spPr>
        <a:xfrm>
          <a:off x="2432539" y="3302009"/>
          <a:ext cx="214031" cy="214010"/>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3DC2716-CD14-446F-A383-D645ED49D6E8}">
      <dsp:nvSpPr>
        <dsp:cNvPr id="0" name=""/>
        <dsp:cNvSpPr/>
      </dsp:nvSpPr>
      <dsp:spPr>
        <a:xfrm>
          <a:off x="4442152" y="1921621"/>
          <a:ext cx="214031" cy="214010"/>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BB01D9-310F-4AA7-963E-4F7FDDC2E1EF}">
      <dsp:nvSpPr>
        <dsp:cNvPr id="0" name=""/>
        <dsp:cNvSpPr/>
      </dsp:nvSpPr>
      <dsp:spPr>
        <a:xfrm>
          <a:off x="3419373" y="3529781"/>
          <a:ext cx="295178" cy="295628"/>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D45F61-E941-44EE-A2E0-83C0FDA12F14}">
      <dsp:nvSpPr>
        <dsp:cNvPr id="0" name=""/>
        <dsp:cNvSpPr/>
      </dsp:nvSpPr>
      <dsp:spPr>
        <a:xfrm>
          <a:off x="2492446" y="1142453"/>
          <a:ext cx="214031" cy="214010"/>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789C84-42A6-4620-98C8-E1FA742EDAA0}">
      <dsp:nvSpPr>
        <dsp:cNvPr id="0" name=""/>
        <dsp:cNvSpPr/>
      </dsp:nvSpPr>
      <dsp:spPr>
        <a:xfrm>
          <a:off x="1818763" y="2367198"/>
          <a:ext cx="214031" cy="214010"/>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710E1A-2AC3-475C-8307-F929C00A7955}">
      <dsp:nvSpPr>
        <dsp:cNvPr id="0" name=""/>
        <dsp:cNvSpPr/>
      </dsp:nvSpPr>
      <dsp:spPr>
        <a:xfrm>
          <a:off x="786182" y="1323247"/>
          <a:ext cx="1079418" cy="1079540"/>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sz="1400" kern="1200" dirty="0"/>
            <a:t>传感</a:t>
          </a:r>
          <a:endParaRPr lang="en-US" altLang="zh-CN" sz="1400" kern="1200" dirty="0"/>
        </a:p>
        <a:p>
          <a:pPr marL="0" lvl="0" indent="0" algn="ctr" defTabSz="622300">
            <a:lnSpc>
              <a:spcPct val="90000"/>
            </a:lnSpc>
            <a:spcBef>
              <a:spcPct val="0"/>
            </a:spcBef>
            <a:spcAft>
              <a:spcPct val="35000"/>
            </a:spcAft>
            <a:buNone/>
          </a:pPr>
          <a:r>
            <a:rPr lang="zh-CN" sz="1400" kern="1200" dirty="0"/>
            <a:t>器技术</a:t>
          </a:r>
        </a:p>
      </dsp:txBody>
      <dsp:txXfrm>
        <a:off x="944259" y="1481342"/>
        <a:ext cx="763264" cy="763350"/>
      </dsp:txXfrm>
    </dsp:sp>
    <dsp:sp modelId="{00AA92B2-FEB9-4E22-B5EE-F6172E51EA16}">
      <dsp:nvSpPr>
        <dsp:cNvPr id="0" name=""/>
        <dsp:cNvSpPr/>
      </dsp:nvSpPr>
      <dsp:spPr>
        <a:xfrm>
          <a:off x="2832828" y="1151944"/>
          <a:ext cx="295178" cy="295628"/>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0E1E31-D441-44B2-94F0-F9318E81CB50}">
      <dsp:nvSpPr>
        <dsp:cNvPr id="0" name=""/>
        <dsp:cNvSpPr/>
      </dsp:nvSpPr>
      <dsp:spPr>
        <a:xfrm>
          <a:off x="888024" y="2718820"/>
          <a:ext cx="533718" cy="533838"/>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8AD26F-9DC8-4FEF-BCE9-2F3C3DF806B5}">
      <dsp:nvSpPr>
        <dsp:cNvPr id="0" name=""/>
        <dsp:cNvSpPr/>
      </dsp:nvSpPr>
      <dsp:spPr>
        <a:xfrm>
          <a:off x="4543994" y="815507"/>
          <a:ext cx="1079418" cy="1079540"/>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sz="1400" kern="1200" dirty="0"/>
            <a:t>人工智能</a:t>
          </a:r>
          <a:r>
            <a:rPr lang="en-US" altLang="zh-CN" sz="1400" kern="1200" dirty="0"/>
            <a:t>/</a:t>
          </a:r>
          <a:r>
            <a:rPr lang="zh-CN" sz="1400" kern="1200" dirty="0"/>
            <a:t>机器人</a:t>
          </a:r>
        </a:p>
      </dsp:txBody>
      <dsp:txXfrm>
        <a:off x="4702071" y="973602"/>
        <a:ext cx="763264" cy="763350"/>
      </dsp:txXfrm>
    </dsp:sp>
    <dsp:sp modelId="{0AF228AA-F611-4665-B381-EEEA1FEAAEE1}">
      <dsp:nvSpPr>
        <dsp:cNvPr id="0" name=""/>
        <dsp:cNvSpPr/>
      </dsp:nvSpPr>
      <dsp:spPr>
        <a:xfrm>
          <a:off x="4062014" y="1560509"/>
          <a:ext cx="295178" cy="295628"/>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C2AD2C-E9D8-480F-A88F-5FD04C63A2D5}">
      <dsp:nvSpPr>
        <dsp:cNvPr id="0" name=""/>
        <dsp:cNvSpPr/>
      </dsp:nvSpPr>
      <dsp:spPr>
        <a:xfrm>
          <a:off x="684884" y="3354207"/>
          <a:ext cx="214031" cy="214010"/>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E0A4E0-FB3B-4DB3-B656-E424EE8A731F}">
      <dsp:nvSpPr>
        <dsp:cNvPr id="0" name=""/>
        <dsp:cNvSpPr/>
      </dsp:nvSpPr>
      <dsp:spPr>
        <a:xfrm>
          <a:off x="2817579" y="3049563"/>
          <a:ext cx="214031" cy="214010"/>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F61472C-FD09-4C1B-AEC6-34B0A0128979}">
      <dsp:nvSpPr>
        <dsp:cNvPr id="0" name=""/>
        <dsp:cNvSpPr/>
      </dsp:nvSpPr>
      <dsp:spPr>
        <a:xfrm>
          <a:off x="4911841" y="2541106"/>
          <a:ext cx="1358879" cy="1359044"/>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sz="1400" kern="1200" dirty="0"/>
            <a:t>物联网</a:t>
          </a:r>
          <a:endParaRPr lang="en-US" altLang="zh-CN" sz="1400" kern="1200" dirty="0"/>
        </a:p>
        <a:p>
          <a:pPr marL="0" lvl="0" indent="0" algn="ctr" defTabSz="622300">
            <a:lnSpc>
              <a:spcPct val="90000"/>
            </a:lnSpc>
            <a:spcBef>
              <a:spcPct val="0"/>
            </a:spcBef>
            <a:spcAft>
              <a:spcPct val="35000"/>
            </a:spcAft>
            <a:buNone/>
          </a:pPr>
          <a:r>
            <a:rPr lang="en-US" altLang="zh-CN" sz="1400" kern="1200" dirty="0"/>
            <a:t>/</a:t>
          </a:r>
          <a:r>
            <a:rPr lang="zh-CN" altLang="en-US" sz="1400" kern="1200" dirty="0"/>
            <a:t>云计算</a:t>
          </a:r>
          <a:r>
            <a:rPr lang="en-US" altLang="zh-CN" sz="1400" kern="1200" dirty="0"/>
            <a:t>/</a:t>
          </a:r>
        </a:p>
        <a:p>
          <a:pPr marL="0" lvl="0" indent="0" algn="ctr" defTabSz="622300">
            <a:lnSpc>
              <a:spcPct val="90000"/>
            </a:lnSpc>
            <a:spcBef>
              <a:spcPct val="0"/>
            </a:spcBef>
            <a:spcAft>
              <a:spcPct val="35000"/>
            </a:spcAft>
            <a:buNone/>
          </a:pPr>
          <a:r>
            <a:rPr lang="zh-CN" altLang="en-US" sz="1400" kern="1200" dirty="0"/>
            <a:t>大数据</a:t>
          </a:r>
          <a:endParaRPr lang="zh-CN" sz="1400" kern="1200" dirty="0"/>
        </a:p>
      </dsp:txBody>
      <dsp:txXfrm>
        <a:off x="5110844" y="2740133"/>
        <a:ext cx="960873" cy="960990"/>
      </dsp:txXfrm>
    </dsp:sp>
    <dsp:sp modelId="{D2B84C08-9EEC-4F1E-B654-200F2001BB04}">
      <dsp:nvSpPr>
        <dsp:cNvPr id="0" name=""/>
        <dsp:cNvSpPr/>
      </dsp:nvSpPr>
      <dsp:spPr>
        <a:xfrm>
          <a:off x="4747134" y="2643371"/>
          <a:ext cx="214031" cy="214010"/>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09C829-CEBA-4F74-A036-01D9E5D8E813}">
      <dsp:nvSpPr>
        <dsp:cNvPr id="0" name=""/>
        <dsp:cNvSpPr/>
      </dsp:nvSpPr>
      <dsp:spPr>
        <a:xfrm>
          <a:off x="1831421" y="3482881"/>
          <a:ext cx="1323139" cy="1323290"/>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GNSS</a:t>
          </a:r>
          <a:r>
            <a:rPr lang="en-US" altLang="zh-CN" sz="1400" kern="1200" dirty="0"/>
            <a:t>/</a:t>
          </a:r>
          <a:r>
            <a:rPr lang="zh-CN" altLang="en-US" sz="1400" kern="1200" dirty="0"/>
            <a:t>避障问题</a:t>
          </a:r>
          <a:endParaRPr lang="zh-CN" sz="1400" kern="1200" dirty="0"/>
        </a:p>
      </dsp:txBody>
      <dsp:txXfrm>
        <a:off x="2025190" y="3676672"/>
        <a:ext cx="935601" cy="935708"/>
      </dsp:txXfrm>
    </dsp:sp>
    <dsp:sp modelId="{15DC7328-B932-4AE7-86DC-3BAA821A721A}">
      <dsp:nvSpPr>
        <dsp:cNvPr id="0" name=""/>
        <dsp:cNvSpPr/>
      </dsp:nvSpPr>
      <dsp:spPr>
        <a:xfrm>
          <a:off x="2917243" y="3568217"/>
          <a:ext cx="214031" cy="214010"/>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09355A8-001C-4EF5-AFD6-7EBD98C1A075}">
      <dsp:nvSpPr>
        <dsp:cNvPr id="0" name=""/>
        <dsp:cNvSpPr/>
      </dsp:nvSpPr>
      <dsp:spPr>
        <a:xfrm>
          <a:off x="2982596" y="-60937"/>
          <a:ext cx="1079418" cy="1079540"/>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云端与手机端管理</a:t>
          </a:r>
        </a:p>
      </dsp:txBody>
      <dsp:txXfrm>
        <a:off x="3140673" y="97158"/>
        <a:ext cx="763264" cy="763350"/>
      </dsp:txXfrm>
    </dsp:sp>
    <dsp:sp modelId="{86948DF0-230C-4FE8-8E24-00869262C515}">
      <dsp:nvSpPr>
        <dsp:cNvPr id="0" name=""/>
        <dsp:cNvSpPr/>
      </dsp:nvSpPr>
      <dsp:spPr>
        <a:xfrm>
          <a:off x="1651568" y="1109237"/>
          <a:ext cx="214031" cy="214010"/>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F2F9599-2E8D-4AE9-86A7-8150194EB198}">
      <dsp:nvSpPr>
        <dsp:cNvPr id="0" name=""/>
        <dsp:cNvSpPr/>
      </dsp:nvSpPr>
      <dsp:spPr>
        <a:xfrm>
          <a:off x="4143705" y="204795"/>
          <a:ext cx="214031" cy="214010"/>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AD0F2E-0105-4781-A2C8-7B1EB996600F}">
      <dsp:nvSpPr>
        <dsp:cNvPr id="0" name=""/>
        <dsp:cNvSpPr/>
      </dsp:nvSpPr>
      <dsp:spPr>
        <a:xfrm>
          <a:off x="0" y="42997"/>
          <a:ext cx="2619910" cy="3931200"/>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zh-CN" sz="1500" kern="1200" dirty="0"/>
            <a:t>国内农机自动导航领域，以田间</a:t>
          </a:r>
          <a:r>
            <a:rPr lang="en-US" sz="1500" kern="1200" dirty="0"/>
            <a:t>AB</a:t>
          </a:r>
          <a:r>
            <a:rPr lang="zh-CN" sz="1500" kern="1200" dirty="0"/>
            <a:t>线作业为基准的导航方式正逐步稳定可靠农机曲线自动导航的稳定性仍</a:t>
          </a:r>
          <a:r>
            <a:rPr lang="zh-CN" sz="1500" kern="1200" dirty="0">
              <a:solidFill>
                <a:schemeClr val="accent2">
                  <a:lumMod val="60000"/>
                  <a:lumOff val="40000"/>
                </a:schemeClr>
              </a:solidFill>
            </a:rPr>
            <a:t>未达到商用水平</a:t>
          </a:r>
          <a:r>
            <a:rPr lang="zh-CN" sz="1500" kern="1200" dirty="0"/>
            <a:t>，当前仍然需要农机手驾驶农业机械在农用道路上行驶。基于多信息融合的无人农机导航技术的研究仍处于初步的研究状态</a:t>
          </a:r>
          <a:r>
            <a:rPr lang="en-US" sz="1500" kern="1200" dirty="0"/>
            <a:t>, </a:t>
          </a:r>
          <a:r>
            <a:rPr lang="zh-CN" sz="1500" kern="1200" dirty="0"/>
            <a:t>与真正意义上的农机无人化作业还有很大的距离。</a:t>
          </a:r>
        </a:p>
      </dsp:txBody>
      <dsp:txXfrm>
        <a:off x="127893" y="170890"/>
        <a:ext cx="2364124" cy="36754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5F2461-4226-414C-81E5-3FB70FBB8AF3}">
      <dsp:nvSpPr>
        <dsp:cNvPr id="0" name=""/>
        <dsp:cNvSpPr/>
      </dsp:nvSpPr>
      <dsp:spPr>
        <a:xfrm>
          <a:off x="580426" y="0"/>
          <a:ext cx="6578164" cy="4736252"/>
        </a:xfrm>
        <a:prstGeom prst="rightArrow">
          <a:avLst/>
        </a:prstGeom>
        <a:solidFill>
          <a:schemeClr val="accent1">
            <a:tint val="40000"/>
            <a:hueOff val="0"/>
            <a:satOff val="0"/>
            <a:lumOff val="0"/>
            <a:alphaOff val="0"/>
          </a:schemeClr>
        </a:solidFill>
        <a:ln>
          <a:noFill/>
        </a:ln>
        <a:effectLst/>
        <a:sp3d z="-400500" extrusionH="63500" contourW="12700" prstMaterial="matte">
          <a:contourClr>
            <a:schemeClr val="lt1">
              <a:tint val="50000"/>
            </a:schemeClr>
          </a:contourClr>
        </a:sp3d>
      </dsp:spPr>
      <dsp:style>
        <a:lnRef idx="0">
          <a:scrgbClr r="0" g="0" b="0"/>
        </a:lnRef>
        <a:fillRef idx="1">
          <a:scrgbClr r="0" g="0" b="0"/>
        </a:fillRef>
        <a:effectRef idx="0">
          <a:scrgbClr r="0" g="0" b="0"/>
        </a:effectRef>
        <a:fontRef idx="minor"/>
      </dsp:style>
    </dsp:sp>
    <dsp:sp modelId="{7C8FC3F1-000D-47AA-8D61-F856ABDD66A6}">
      <dsp:nvSpPr>
        <dsp:cNvPr id="0" name=""/>
        <dsp:cNvSpPr/>
      </dsp:nvSpPr>
      <dsp:spPr>
        <a:xfrm>
          <a:off x="8313" y="1420875"/>
          <a:ext cx="2490996" cy="1894501"/>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使用陀螺仪、加速度仪，得到</a:t>
          </a:r>
          <a:r>
            <a:rPr lang="zh-CN" altLang="zh-CN" sz="1800" kern="1200" dirty="0"/>
            <a:t>运动载体的即时速度、位置以及航向角</a:t>
          </a:r>
          <a:endParaRPr lang="zh-CN" altLang="en-US" sz="1800" kern="1200" dirty="0"/>
        </a:p>
      </dsp:txBody>
      <dsp:txXfrm>
        <a:off x="100795" y="1513357"/>
        <a:ext cx="2306032" cy="1709537"/>
      </dsp:txXfrm>
    </dsp:sp>
    <dsp:sp modelId="{0895F9C9-FCF6-4229-9BE4-4165C8EE5029}">
      <dsp:nvSpPr>
        <dsp:cNvPr id="0" name=""/>
        <dsp:cNvSpPr/>
      </dsp:nvSpPr>
      <dsp:spPr>
        <a:xfrm>
          <a:off x="2624010" y="1420875"/>
          <a:ext cx="2490996" cy="1894501"/>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优点：更新速率快、短期精度高和稳定性好</a:t>
          </a:r>
        </a:p>
      </dsp:txBody>
      <dsp:txXfrm>
        <a:off x="2716492" y="1513357"/>
        <a:ext cx="2306032" cy="1709537"/>
      </dsp:txXfrm>
    </dsp:sp>
    <dsp:sp modelId="{CFA6D9A3-319D-4356-A87D-8742A7E56411}">
      <dsp:nvSpPr>
        <dsp:cNvPr id="0" name=""/>
        <dsp:cNvSpPr/>
      </dsp:nvSpPr>
      <dsp:spPr>
        <a:xfrm>
          <a:off x="5239707" y="1420875"/>
          <a:ext cx="2490996" cy="1894501"/>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CN" altLang="en-US" sz="1800" kern="1200" dirty="0"/>
            <a:t>缺点：陀螺仪固有漂移误差带来的定位误差随时间积累、在工作前进行初始对准</a:t>
          </a:r>
        </a:p>
      </dsp:txBody>
      <dsp:txXfrm>
        <a:off x="5332189" y="1513357"/>
        <a:ext cx="2306032" cy="17095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4FDCA9-2EB0-42EA-9D72-C523C2E4492B}">
      <dsp:nvSpPr>
        <dsp:cNvPr id="0" name=""/>
        <dsp:cNvSpPr/>
      </dsp:nvSpPr>
      <dsp:spPr>
        <a:xfrm>
          <a:off x="1322775" y="1880446"/>
          <a:ext cx="467842" cy="937853"/>
        </a:xfrm>
        <a:custGeom>
          <a:avLst/>
          <a:gdLst/>
          <a:ahLst/>
          <a:cxnLst/>
          <a:rect l="0" t="0" r="0" b="0"/>
          <a:pathLst>
            <a:path>
              <a:moveTo>
                <a:pt x="0" y="0"/>
              </a:moveTo>
              <a:lnTo>
                <a:pt x="233921" y="0"/>
              </a:lnTo>
              <a:lnTo>
                <a:pt x="233921" y="937853"/>
              </a:lnTo>
              <a:lnTo>
                <a:pt x="467842" y="93785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530495" y="2323171"/>
        <a:ext cx="52403" cy="52403"/>
      </dsp:txXfrm>
    </dsp:sp>
    <dsp:sp modelId="{4E1B8AE0-FCC5-4CE7-8A34-FCFA48AC4E9C}">
      <dsp:nvSpPr>
        <dsp:cNvPr id="0" name=""/>
        <dsp:cNvSpPr/>
      </dsp:nvSpPr>
      <dsp:spPr>
        <a:xfrm>
          <a:off x="1322775" y="942593"/>
          <a:ext cx="467842" cy="937853"/>
        </a:xfrm>
        <a:custGeom>
          <a:avLst/>
          <a:gdLst/>
          <a:ahLst/>
          <a:cxnLst/>
          <a:rect l="0" t="0" r="0" b="0"/>
          <a:pathLst>
            <a:path>
              <a:moveTo>
                <a:pt x="0" y="937853"/>
              </a:moveTo>
              <a:lnTo>
                <a:pt x="233921" y="937853"/>
              </a:lnTo>
              <a:lnTo>
                <a:pt x="233921" y="0"/>
              </a:lnTo>
              <a:lnTo>
                <a:pt x="467842"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530495" y="1385318"/>
        <a:ext cx="52403" cy="52403"/>
      </dsp:txXfrm>
    </dsp:sp>
    <dsp:sp modelId="{ABCB8BC7-13A1-46B7-AEAF-3CE13D47287D}">
      <dsp:nvSpPr>
        <dsp:cNvPr id="0" name=""/>
        <dsp:cNvSpPr/>
      </dsp:nvSpPr>
      <dsp:spPr>
        <a:xfrm rot="16200000">
          <a:off x="-190393" y="1523859"/>
          <a:ext cx="2313163" cy="713174"/>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955" tIns="20955" rIns="20955" bIns="20955" numCol="1" spcCol="1270" anchor="ctr" anchorCtr="0">
          <a:noAutofit/>
        </a:bodyPr>
        <a:lstStyle/>
        <a:p>
          <a:pPr marL="0" lvl="0" indent="0" algn="ctr" defTabSz="1466850">
            <a:lnSpc>
              <a:spcPct val="90000"/>
            </a:lnSpc>
            <a:spcBef>
              <a:spcPct val="0"/>
            </a:spcBef>
            <a:spcAft>
              <a:spcPct val="35000"/>
            </a:spcAft>
            <a:buNone/>
          </a:pPr>
          <a:r>
            <a:rPr lang="zh-CN" altLang="en-US" sz="3300" kern="1200" dirty="0"/>
            <a:t>农业应用</a:t>
          </a:r>
        </a:p>
      </dsp:txBody>
      <dsp:txXfrm>
        <a:off x="-190393" y="1523859"/>
        <a:ext cx="2313163" cy="713174"/>
      </dsp:txXfrm>
    </dsp:sp>
    <dsp:sp modelId="{A3B73342-BBE3-478E-92CB-BD75A9E5DE2E}">
      <dsp:nvSpPr>
        <dsp:cNvPr id="0" name=""/>
        <dsp:cNvSpPr/>
      </dsp:nvSpPr>
      <dsp:spPr>
        <a:xfrm>
          <a:off x="1790618" y="93886"/>
          <a:ext cx="5866231" cy="1697412"/>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zh-CN" sz="1200" b="1" kern="1200" dirty="0"/>
            <a:t>张美娜</a:t>
          </a:r>
          <a:r>
            <a:rPr lang="zh-CN" sz="1000" kern="1200" dirty="0"/>
            <a:t>等为实现农用车辆精确导航，提出一种</a:t>
          </a:r>
          <a:r>
            <a:rPr lang="en-US" sz="1000" kern="1200" dirty="0"/>
            <a:t>RTK-DGPS </a:t>
          </a:r>
          <a:r>
            <a:rPr lang="zh-CN" sz="1000" kern="1200" dirty="0"/>
            <a:t>融合惯性传感器的</a:t>
          </a:r>
          <a:r>
            <a:rPr lang="zh-CN" sz="1000" b="1" kern="1200" dirty="0">
              <a:solidFill>
                <a:srgbClr val="FF0000"/>
              </a:solidFill>
            </a:rPr>
            <a:t>导航参数计算方法</a:t>
          </a:r>
          <a:r>
            <a:rPr lang="zh-CN" sz="1000" kern="1200" dirty="0"/>
            <a:t>，利用</a:t>
          </a:r>
          <a:r>
            <a:rPr lang="zh-CN" sz="1000" b="1" kern="1200" dirty="0">
              <a:solidFill>
                <a:srgbClr val="FF0000"/>
              </a:solidFill>
            </a:rPr>
            <a:t>惯性传感器</a:t>
          </a:r>
          <a:r>
            <a:rPr lang="zh-CN" sz="1000" kern="1200" dirty="0"/>
            <a:t>采集的姿态角经几何变换补偿系统中存在的</a:t>
          </a:r>
          <a:r>
            <a:rPr lang="zh-CN" sz="1000" b="1" kern="1200" dirty="0">
              <a:solidFill>
                <a:srgbClr val="FF0000"/>
              </a:solidFill>
            </a:rPr>
            <a:t>杆臂效应</a:t>
          </a:r>
          <a:r>
            <a:rPr lang="zh-CN" sz="1000" kern="1200" dirty="0"/>
            <a:t>再进行计算得到横向偏差用于导航，试验结果表明，系统存在俯仰和侧倾时，此方法平均</a:t>
          </a:r>
          <a:r>
            <a:rPr lang="zh-CN" sz="1050" b="1" kern="1200" dirty="0">
              <a:solidFill>
                <a:srgbClr val="FF0000"/>
              </a:solidFill>
            </a:rPr>
            <a:t>补偿了</a:t>
          </a:r>
          <a:r>
            <a:rPr lang="en-US" sz="1050" b="1" kern="1200" dirty="0">
              <a:solidFill>
                <a:srgbClr val="FF0000"/>
              </a:solidFill>
            </a:rPr>
            <a:t>0. 08 m </a:t>
          </a:r>
          <a:r>
            <a:rPr lang="zh-CN" sz="1050" b="1" kern="1200" dirty="0">
              <a:solidFill>
                <a:srgbClr val="FF0000"/>
              </a:solidFill>
            </a:rPr>
            <a:t>的横向偏差</a:t>
          </a:r>
          <a:r>
            <a:rPr lang="zh-CN" sz="1000" kern="1200" dirty="0"/>
            <a:t>；同时利用</a:t>
          </a:r>
          <a:r>
            <a:rPr lang="en-US" sz="1000" kern="1200" dirty="0"/>
            <a:t>RTK-DGPS </a:t>
          </a:r>
          <a:r>
            <a:rPr lang="zh-CN" sz="1000" kern="1200" dirty="0"/>
            <a:t>计算航向偏差的方法，即利用最小二乘法拟合</a:t>
          </a:r>
          <a:r>
            <a:rPr lang="en-US" sz="1000" kern="1200" dirty="0"/>
            <a:t>RTK-DGPS </a:t>
          </a:r>
          <a:r>
            <a:rPr lang="zh-CN" sz="1000" kern="1200" dirty="0"/>
            <a:t>动态定位点形成车辆行驶路径并进行计算，试验结果表明，车辆直线行驶、做圆周运动与沿任意曲线行驶时，惯性传感器与</a:t>
          </a:r>
          <a:r>
            <a:rPr lang="en-US" sz="1000" kern="1200" dirty="0"/>
            <a:t>RTK-DGPS </a:t>
          </a:r>
          <a:r>
            <a:rPr lang="zh-CN" sz="1000" kern="1200" dirty="0"/>
            <a:t>计算的航向偏差之间的</a:t>
          </a:r>
          <a:r>
            <a:rPr lang="zh-CN" sz="1050" b="1" kern="1200" dirty="0">
              <a:solidFill>
                <a:srgbClr val="FF0000"/>
              </a:solidFill>
            </a:rPr>
            <a:t>平均误差分别为</a:t>
          </a:r>
          <a:r>
            <a:rPr lang="en-US" sz="1050" b="1" kern="1200" dirty="0">
              <a:solidFill>
                <a:srgbClr val="FF0000"/>
              </a:solidFill>
            </a:rPr>
            <a:t>0. 9636</a:t>
          </a:r>
          <a:r>
            <a:rPr lang="zh-CN" sz="1050" b="1" kern="1200" dirty="0">
              <a:solidFill>
                <a:srgbClr val="FF0000"/>
              </a:solidFill>
            </a:rPr>
            <a:t>°、</a:t>
          </a:r>
          <a:r>
            <a:rPr lang="en-US" sz="1050" b="1" kern="1200" dirty="0">
              <a:solidFill>
                <a:srgbClr val="FF0000"/>
              </a:solidFill>
            </a:rPr>
            <a:t>3. 6418</a:t>
          </a:r>
          <a:r>
            <a:rPr lang="zh-CN" sz="1050" b="1" kern="1200" dirty="0">
              <a:solidFill>
                <a:srgbClr val="FF0000"/>
              </a:solidFill>
            </a:rPr>
            <a:t>°与</a:t>
          </a:r>
          <a:r>
            <a:rPr lang="en-US" sz="1050" b="1" kern="1200" dirty="0">
              <a:solidFill>
                <a:srgbClr val="FF0000"/>
              </a:solidFill>
            </a:rPr>
            <a:t>2. 7562</a:t>
          </a:r>
          <a:r>
            <a:rPr lang="zh-CN" sz="1050" b="1" kern="1200" dirty="0">
              <a:solidFill>
                <a:srgbClr val="FF0000"/>
              </a:solidFill>
            </a:rPr>
            <a:t>°</a:t>
          </a:r>
          <a:endParaRPr lang="zh-CN" altLang="en-US" sz="1050" b="1" kern="1200" dirty="0">
            <a:solidFill>
              <a:srgbClr val="FF0000"/>
            </a:solidFill>
          </a:endParaRPr>
        </a:p>
      </dsp:txBody>
      <dsp:txXfrm>
        <a:off x="1790618" y="93886"/>
        <a:ext cx="5866231" cy="1697412"/>
      </dsp:txXfrm>
    </dsp:sp>
    <dsp:sp modelId="{6A0928B4-923F-4BEE-8F5C-A9EABB44B9B6}">
      <dsp:nvSpPr>
        <dsp:cNvPr id="0" name=""/>
        <dsp:cNvSpPr/>
      </dsp:nvSpPr>
      <dsp:spPr>
        <a:xfrm>
          <a:off x="1790618" y="1969593"/>
          <a:ext cx="5870021" cy="1697412"/>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zh-CN" sz="1400" b="1" kern="1200" dirty="0"/>
            <a:t>魏少东</a:t>
          </a:r>
          <a:r>
            <a:rPr lang="zh-CN" sz="1100" kern="1200" dirty="0"/>
            <a:t>在硕士论文中设计了一套基于</a:t>
          </a:r>
          <a:r>
            <a:rPr lang="en-US" sz="1100" kern="1200" dirty="0"/>
            <a:t>GPS</a:t>
          </a:r>
          <a:r>
            <a:rPr lang="zh-CN" sz="1100" kern="1200" dirty="0"/>
            <a:t>与惯性导航的</a:t>
          </a:r>
          <a:r>
            <a:rPr lang="zh-CN" sz="1100" kern="1200" dirty="0">
              <a:solidFill>
                <a:srgbClr val="FF0000"/>
              </a:solidFill>
            </a:rPr>
            <a:t>果园机械导航系统</a:t>
          </a:r>
          <a:r>
            <a:rPr lang="zh-CN" sz="1100" kern="1200" dirty="0"/>
            <a:t>，选择了适合该导航系统的</a:t>
          </a:r>
          <a:r>
            <a:rPr lang="zh-CN" sz="1100" kern="1200" dirty="0">
              <a:solidFill>
                <a:srgbClr val="FF0000"/>
              </a:solidFill>
            </a:rPr>
            <a:t>松散组合方式中的速度位置组合</a:t>
          </a:r>
          <a:r>
            <a:rPr lang="zh-CN" sz="1100" kern="1200" dirty="0"/>
            <a:t>，并以福田欧豹拖拉机为实验平台对系统进行了测试，结果显示</a:t>
          </a:r>
          <a:r>
            <a:rPr lang="en-US" sz="1100" kern="1200" dirty="0"/>
            <a:t>GPS </a:t>
          </a:r>
          <a:r>
            <a:rPr lang="zh-CN" sz="1100" kern="1200" dirty="0"/>
            <a:t>的定位误差较大，通过卡尔曼滤波处理后能有效降低误差，但是精度尚不能完全满足导航系统；转向执行机构的机械连接处存在间隙，约有</a:t>
          </a:r>
          <a:r>
            <a:rPr lang="en-US" sz="1100" kern="1200" dirty="0"/>
            <a:t>3</a:t>
          </a:r>
          <a:r>
            <a:rPr lang="zh-CN" sz="1100" kern="1200" dirty="0"/>
            <a:t>°的偏差，造成转向响应滞后问题，也会影响转向精度。</a:t>
          </a:r>
          <a:endParaRPr lang="zh-CN" altLang="en-US" sz="1100" kern="1200" dirty="0"/>
        </a:p>
      </dsp:txBody>
      <dsp:txXfrm>
        <a:off x="1790618" y="1969593"/>
        <a:ext cx="5870021" cy="169741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E62AD3-0ABC-4E45-85D0-9060E22E66D9}">
      <dsp:nvSpPr>
        <dsp:cNvPr id="0" name=""/>
        <dsp:cNvSpPr/>
      </dsp:nvSpPr>
      <dsp:spPr>
        <a:xfrm>
          <a:off x="268405" y="192"/>
          <a:ext cx="2321787" cy="2321787"/>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27776" tIns="12700" rIns="127776" bIns="12700" numCol="1" spcCol="1270" anchor="ctr" anchorCtr="0">
          <a:noAutofit/>
        </a:bodyPr>
        <a:lstStyle/>
        <a:p>
          <a:pPr marL="0" lvl="0" indent="0" algn="ctr" defTabSz="444500">
            <a:lnSpc>
              <a:spcPct val="90000"/>
            </a:lnSpc>
            <a:spcBef>
              <a:spcPct val="0"/>
            </a:spcBef>
            <a:spcAft>
              <a:spcPct val="35000"/>
            </a:spcAft>
            <a:buNone/>
          </a:pPr>
          <a:r>
            <a:rPr lang="en-US" sz="1000" kern="1200" dirty="0"/>
            <a:t>Connor</a:t>
          </a:r>
          <a:r>
            <a:rPr lang="zh-CN" sz="1000" kern="1200" dirty="0"/>
            <a:t>等将高精度</a:t>
          </a:r>
          <a:r>
            <a:rPr lang="en-US" sz="1000" kern="1200" dirty="0"/>
            <a:t>RTK-GPS</a:t>
          </a:r>
          <a:r>
            <a:rPr lang="zh-CN" sz="1000" kern="1200" dirty="0"/>
            <a:t>用于农机导航中，利用四天线</a:t>
          </a:r>
          <a:r>
            <a:rPr lang="en-US" sz="1000" kern="1200" dirty="0"/>
            <a:t>RTK-GPS</a:t>
          </a:r>
          <a:r>
            <a:rPr lang="zh-CN" sz="1000" kern="1200" dirty="0"/>
            <a:t>系统为</a:t>
          </a:r>
          <a:r>
            <a:rPr lang="en-US" sz="1000" kern="1200" dirty="0"/>
            <a:t>John Deere 7800 </a:t>
          </a:r>
          <a:r>
            <a:rPr lang="zh-CN" sz="1000" kern="1200" dirty="0"/>
            <a:t>拖拉机提供位姿信息，当田间行驶速度为</a:t>
          </a:r>
          <a:r>
            <a:rPr lang="en-US" sz="1000" kern="1200" dirty="0">
              <a:solidFill>
                <a:srgbClr val="FF0000"/>
              </a:solidFill>
            </a:rPr>
            <a:t>3.25km/h </a:t>
          </a:r>
          <a:r>
            <a:rPr lang="zh-CN" sz="1000" kern="1200" dirty="0"/>
            <a:t>时，航向误差不大于</a:t>
          </a:r>
          <a:r>
            <a:rPr lang="en-US" sz="1000" kern="1200" dirty="0">
              <a:solidFill>
                <a:srgbClr val="FF0000"/>
              </a:solidFill>
            </a:rPr>
            <a:t>0.1°</a:t>
          </a:r>
          <a:r>
            <a:rPr lang="zh-CN" sz="1000" kern="1200" dirty="0"/>
            <a:t>，直线跟踪标准差不大于</a:t>
          </a:r>
          <a:r>
            <a:rPr lang="en-US" sz="1000" kern="1200" dirty="0">
              <a:solidFill>
                <a:srgbClr val="FF0000"/>
              </a:solidFill>
              <a:latin typeface="Arial"/>
              <a:ea typeface="微软雅黑"/>
              <a:cs typeface="+mn-cs"/>
            </a:rPr>
            <a:t>2.5cm</a:t>
          </a:r>
          <a:r>
            <a:rPr lang="zh-CN" sz="1000" kern="1200" dirty="0"/>
            <a:t>；</a:t>
          </a:r>
        </a:p>
      </dsp:txBody>
      <dsp:txXfrm>
        <a:off x="608423" y="340210"/>
        <a:ext cx="1641751" cy="1641751"/>
      </dsp:txXfrm>
    </dsp:sp>
    <dsp:sp modelId="{7D928EF6-DD6A-4A3B-B23E-279721CA16E2}">
      <dsp:nvSpPr>
        <dsp:cNvPr id="0" name=""/>
        <dsp:cNvSpPr/>
      </dsp:nvSpPr>
      <dsp:spPr>
        <a:xfrm>
          <a:off x="2125835" y="192"/>
          <a:ext cx="2321787" cy="2321787"/>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27776" tIns="12700" rIns="127776" bIns="12700" numCol="1" spcCol="1270" anchor="ctr" anchorCtr="0">
          <a:noAutofit/>
        </a:bodyPr>
        <a:lstStyle/>
        <a:p>
          <a:pPr marL="0" lvl="0" indent="0" algn="ctr" defTabSz="444500">
            <a:lnSpc>
              <a:spcPct val="90000"/>
            </a:lnSpc>
            <a:spcBef>
              <a:spcPct val="0"/>
            </a:spcBef>
            <a:spcAft>
              <a:spcPct val="35000"/>
            </a:spcAft>
            <a:buNone/>
          </a:pPr>
          <a:r>
            <a:rPr lang="en-US" sz="1000" kern="1200" dirty="0" err="1"/>
            <a:t>Nagasaka</a:t>
          </a:r>
          <a:r>
            <a:rPr lang="zh-CN" sz="1000" kern="1200" dirty="0"/>
            <a:t>等将</a:t>
          </a:r>
          <a:r>
            <a:rPr lang="en-US" sz="1000" kern="1200" dirty="0"/>
            <a:t>RTK-GPS</a:t>
          </a:r>
          <a:r>
            <a:rPr lang="zh-CN" sz="1000" kern="1200" dirty="0"/>
            <a:t>安装在</a:t>
          </a:r>
          <a:r>
            <a:rPr lang="en-US" sz="1000" kern="1200" dirty="0"/>
            <a:t>SPU650</a:t>
          </a:r>
          <a:r>
            <a:rPr lang="zh-CN" sz="1000" kern="1200" dirty="0"/>
            <a:t>六行插秧机上，并与惯性导航结合进行水田实验，</a:t>
          </a:r>
          <a:r>
            <a:rPr lang="en-US" sz="1000" kern="1200" dirty="0"/>
            <a:t>12</a:t>
          </a:r>
          <a:r>
            <a:rPr lang="zh-CN" sz="1000" kern="1200" dirty="0"/>
            <a:t>次直线导航的结果显示运动过程中横向偏差小于</a:t>
          </a:r>
          <a:r>
            <a:rPr lang="en-US" sz="1000" kern="1200" dirty="0">
              <a:solidFill>
                <a:srgbClr val="FF0000"/>
              </a:solidFill>
              <a:latin typeface="Arial"/>
              <a:ea typeface="微软雅黑"/>
              <a:cs typeface="+mn-cs"/>
            </a:rPr>
            <a:t>0.04 m</a:t>
          </a:r>
          <a:r>
            <a:rPr lang="zh-CN" sz="1000" kern="1200" dirty="0"/>
            <a:t>，航向角误差小于</a:t>
          </a:r>
          <a:r>
            <a:rPr lang="en-US" sz="1000" kern="1200" dirty="0">
              <a:solidFill>
                <a:srgbClr val="FF0000"/>
              </a:solidFill>
              <a:latin typeface="Arial"/>
              <a:ea typeface="微软雅黑"/>
              <a:cs typeface="+mn-cs"/>
            </a:rPr>
            <a:t>3.6°</a:t>
          </a:r>
          <a:r>
            <a:rPr lang="zh-CN" sz="1000" kern="1200" dirty="0"/>
            <a:t>；</a:t>
          </a:r>
        </a:p>
      </dsp:txBody>
      <dsp:txXfrm>
        <a:off x="2465853" y="340210"/>
        <a:ext cx="1641751" cy="1641751"/>
      </dsp:txXfrm>
    </dsp:sp>
    <dsp:sp modelId="{BFA25D34-5965-4D0B-8998-18105AC451EB}">
      <dsp:nvSpPr>
        <dsp:cNvPr id="0" name=""/>
        <dsp:cNvSpPr/>
      </dsp:nvSpPr>
      <dsp:spPr>
        <a:xfrm>
          <a:off x="3983265" y="192"/>
          <a:ext cx="2321787" cy="2321787"/>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27776" tIns="12700" rIns="127776" bIns="12700" numCol="1" spcCol="1270" anchor="ctr" anchorCtr="0">
          <a:noAutofit/>
        </a:bodyPr>
        <a:lstStyle/>
        <a:p>
          <a:pPr marL="0" lvl="0" indent="0" algn="ctr" defTabSz="444500">
            <a:lnSpc>
              <a:spcPct val="90000"/>
            </a:lnSpc>
            <a:spcBef>
              <a:spcPct val="0"/>
            </a:spcBef>
            <a:spcAft>
              <a:spcPct val="35000"/>
            </a:spcAft>
            <a:buNone/>
          </a:pPr>
          <a:r>
            <a:rPr lang="en-US" sz="1000" kern="1200" dirty="0"/>
            <a:t>Sun</a:t>
          </a:r>
          <a:r>
            <a:rPr lang="zh-CN" sz="1000" kern="1200" dirty="0"/>
            <a:t>等人和</a:t>
          </a:r>
          <a:r>
            <a:rPr lang="en-US" sz="1000" kern="1200" dirty="0" err="1"/>
            <a:t>Perezruit</a:t>
          </a:r>
          <a:r>
            <a:rPr lang="zh-CN" sz="1000" kern="1200" dirty="0"/>
            <a:t>等人分别使用安装</a:t>
          </a:r>
          <a:r>
            <a:rPr lang="en-US" sz="1000" kern="1200" dirty="0"/>
            <a:t>RTK-GPS</a:t>
          </a:r>
          <a:r>
            <a:rPr lang="zh-CN" sz="1000" kern="1200" dirty="0"/>
            <a:t>的农机在番茄种植期间绘制了田间种植图，结果显示实际位置与地图显示位置的平均误差分别为</a:t>
          </a:r>
          <a:r>
            <a:rPr lang="en-US" sz="1000" kern="1200" dirty="0">
              <a:solidFill>
                <a:srgbClr val="FF0000"/>
              </a:solidFill>
              <a:latin typeface="Arial"/>
              <a:ea typeface="微软雅黑"/>
              <a:cs typeface="+mn-cs"/>
            </a:rPr>
            <a:t>2cm</a:t>
          </a:r>
          <a:r>
            <a:rPr lang="zh-CN" sz="1000" kern="1200" dirty="0"/>
            <a:t>与</a:t>
          </a:r>
          <a:r>
            <a:rPr lang="en-US" sz="1000" kern="1200" dirty="0">
              <a:solidFill>
                <a:srgbClr val="FF0000"/>
              </a:solidFill>
              <a:latin typeface="Arial"/>
              <a:ea typeface="微软雅黑"/>
              <a:cs typeface="+mn-cs"/>
            </a:rPr>
            <a:t>2.67cm</a:t>
          </a:r>
          <a:r>
            <a:rPr lang="zh-CN" sz="1000" kern="1200" dirty="0"/>
            <a:t>，</a:t>
          </a:r>
          <a:r>
            <a:rPr lang="en-US" sz="1000" kern="1200" dirty="0"/>
            <a:t>95%</a:t>
          </a:r>
          <a:r>
            <a:rPr lang="zh-CN" sz="1000" kern="1200" dirty="0"/>
            <a:t>的番茄地图显示位置位于其实际生长范围</a:t>
          </a:r>
          <a:r>
            <a:rPr lang="en-US" sz="1000" kern="1200" dirty="0">
              <a:solidFill>
                <a:srgbClr val="FF0000"/>
              </a:solidFill>
              <a:latin typeface="Arial"/>
              <a:ea typeface="微软雅黑"/>
              <a:cs typeface="+mn-cs"/>
            </a:rPr>
            <a:t>5-6cm</a:t>
          </a:r>
          <a:r>
            <a:rPr lang="zh-CN" sz="1000" kern="1200" dirty="0"/>
            <a:t>的圆内；</a:t>
          </a:r>
        </a:p>
      </dsp:txBody>
      <dsp:txXfrm>
        <a:off x="4323283" y="340210"/>
        <a:ext cx="1641751" cy="1641751"/>
      </dsp:txXfrm>
    </dsp:sp>
    <dsp:sp modelId="{DB2E709A-CB98-4772-824D-84DF445218CD}">
      <dsp:nvSpPr>
        <dsp:cNvPr id="0" name=""/>
        <dsp:cNvSpPr/>
      </dsp:nvSpPr>
      <dsp:spPr>
        <a:xfrm>
          <a:off x="5840695" y="192"/>
          <a:ext cx="2321787" cy="2321787"/>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27776" tIns="12700" rIns="127776" bIns="12700" numCol="1" spcCol="1270" anchor="ctr" anchorCtr="0">
          <a:noAutofit/>
        </a:bodyPr>
        <a:lstStyle/>
        <a:p>
          <a:pPr marL="0" lvl="0" indent="0" algn="ctr" defTabSz="444500">
            <a:lnSpc>
              <a:spcPct val="90000"/>
            </a:lnSpc>
            <a:spcBef>
              <a:spcPct val="0"/>
            </a:spcBef>
            <a:spcAft>
              <a:spcPct val="35000"/>
            </a:spcAft>
            <a:buNone/>
          </a:pPr>
          <a:r>
            <a:rPr lang="en-US" sz="1000" kern="1200" dirty="0"/>
            <a:t>Ortiz</a:t>
          </a:r>
          <a:r>
            <a:rPr lang="zh-CN" sz="1000" kern="1200" dirty="0"/>
            <a:t>等将基于</a:t>
          </a:r>
          <a:r>
            <a:rPr lang="en-US" sz="1000" kern="1200" dirty="0"/>
            <a:t>RTK-GPS</a:t>
          </a:r>
          <a:r>
            <a:rPr lang="zh-CN" sz="1000" kern="1200" dirty="0"/>
            <a:t>的自动导航系统应用于花生收获时的精确定位，减少花生从地里挖出来时因</a:t>
          </a:r>
          <a:r>
            <a:rPr lang="zh-CN" altLang="en-US" sz="1000" kern="1200" dirty="0"/>
            <a:t>未</a:t>
          </a:r>
          <a:r>
            <a:rPr lang="zh-CN" sz="1000" kern="1200" dirty="0"/>
            <a:t>将装置准确定位在花生列上而造成的损伤</a:t>
          </a:r>
          <a:r>
            <a:rPr lang="zh-CN" altLang="en-US" sz="1000" kern="1200" dirty="0"/>
            <a:t>，</a:t>
          </a:r>
          <a:r>
            <a:rPr lang="zh-CN" sz="1000" kern="1200" dirty="0"/>
            <a:t>与传统的手工驾驶相比，用基于</a:t>
          </a:r>
          <a:r>
            <a:rPr lang="en-US" sz="1000" kern="1200" dirty="0"/>
            <a:t>RTK-GPS</a:t>
          </a:r>
          <a:r>
            <a:rPr lang="zh-CN" sz="1000" kern="1200" dirty="0"/>
            <a:t>自动导航的采摘系统能够显著的</a:t>
          </a:r>
          <a:r>
            <a:rPr lang="zh-CN" sz="1000" kern="1200" dirty="0">
              <a:solidFill>
                <a:srgbClr val="FF0000"/>
              </a:solidFill>
              <a:latin typeface="Arial"/>
              <a:ea typeface="微软雅黑"/>
              <a:cs typeface="+mn-cs"/>
            </a:rPr>
            <a:t>减小产量损失、提高纯收益</a:t>
          </a:r>
          <a:r>
            <a:rPr lang="zh-CN" sz="1000" kern="1200" dirty="0"/>
            <a:t>。</a:t>
          </a:r>
        </a:p>
      </dsp:txBody>
      <dsp:txXfrm>
        <a:off x="6180713" y="340210"/>
        <a:ext cx="1641751" cy="164175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E9B006-B0C6-4CCD-9419-963197FCF40F}">
      <dsp:nvSpPr>
        <dsp:cNvPr id="0" name=""/>
        <dsp:cNvSpPr/>
      </dsp:nvSpPr>
      <dsp:spPr>
        <a:xfrm>
          <a:off x="540398" y="203296"/>
          <a:ext cx="3949114" cy="1234098"/>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35896" tIns="38100" rIns="38100" bIns="38100" numCol="1" spcCol="1270" anchor="ctr" anchorCtr="0">
          <a:noAutofit/>
        </a:bodyPr>
        <a:lstStyle/>
        <a:p>
          <a:pPr marL="0" lvl="0" indent="0" algn="l" defTabSz="444500">
            <a:lnSpc>
              <a:spcPct val="90000"/>
            </a:lnSpc>
            <a:spcBef>
              <a:spcPct val="0"/>
            </a:spcBef>
            <a:spcAft>
              <a:spcPct val="35000"/>
            </a:spcAft>
            <a:buNone/>
          </a:pPr>
          <a:r>
            <a:rPr lang="en-US" sz="1000" kern="1200" dirty="0"/>
            <a:t>Ospina</a:t>
          </a:r>
          <a:r>
            <a:rPr lang="zh-CN" sz="1000" kern="1200" dirty="0"/>
            <a:t>等将惯性测量单元（</a:t>
          </a:r>
          <a:r>
            <a:rPr lang="en-US" sz="1000" kern="1200" dirty="0"/>
            <a:t>IMU</a:t>
          </a:r>
          <a:r>
            <a:rPr lang="zh-CN" sz="1000" kern="1200" dirty="0"/>
            <a:t>）和</a:t>
          </a:r>
          <a:r>
            <a:rPr lang="en-US" sz="1000" kern="1200" dirty="0"/>
            <a:t>RTK-GPS</a:t>
          </a:r>
          <a:r>
            <a:rPr lang="zh-CN" sz="1000" kern="1200" dirty="0"/>
            <a:t>相结合评估车身的侧滑角，得到了轮胎侧向力与滑动角的关系以及轮胎的侧偏刚度，对实验结果分别用几何学模型和动力学模型预测，验证了该方法建立非线性数学模型的潜力；</a:t>
          </a:r>
        </a:p>
      </dsp:txBody>
      <dsp:txXfrm>
        <a:off x="540398" y="203296"/>
        <a:ext cx="3949114" cy="1234098"/>
      </dsp:txXfrm>
    </dsp:sp>
    <dsp:sp modelId="{56D36950-CD94-42DE-9BF3-4759FB528CA2}">
      <dsp:nvSpPr>
        <dsp:cNvPr id="0" name=""/>
        <dsp:cNvSpPr/>
      </dsp:nvSpPr>
      <dsp:spPr>
        <a:xfrm>
          <a:off x="375852" y="25037"/>
          <a:ext cx="863868" cy="1295803"/>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BFD8B42-CF23-4AFD-BD4A-616D25E3277F}">
      <dsp:nvSpPr>
        <dsp:cNvPr id="0" name=""/>
        <dsp:cNvSpPr/>
      </dsp:nvSpPr>
      <dsp:spPr>
        <a:xfrm>
          <a:off x="4800805" y="203629"/>
          <a:ext cx="3946621" cy="1233319"/>
        </a:xfrm>
        <a:prstGeom prst="rect">
          <a:avLst/>
        </a:prstGeom>
        <a:solidFill>
          <a:schemeClr val="lt1">
            <a:alpha val="4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835368" tIns="38100" rIns="38100" bIns="38100" numCol="1" spcCol="1270" anchor="ctr" anchorCtr="0">
          <a:noAutofit/>
        </a:bodyPr>
        <a:lstStyle/>
        <a:p>
          <a:pPr marL="0" lvl="0" indent="0" algn="l" defTabSz="444500">
            <a:lnSpc>
              <a:spcPct val="90000"/>
            </a:lnSpc>
            <a:spcBef>
              <a:spcPct val="0"/>
            </a:spcBef>
            <a:spcAft>
              <a:spcPct val="35000"/>
            </a:spcAft>
            <a:buNone/>
          </a:pPr>
          <a:r>
            <a:rPr lang="en-US" sz="1000" kern="1200" dirty="0"/>
            <a:t>Ball</a:t>
          </a:r>
          <a:r>
            <a:rPr lang="zh-CN" sz="1000" kern="1200" dirty="0"/>
            <a:t>等人设计了能自动导航和避障的农用机器人，为了降低系统的成本，选用价格较低但精度也相对较低的</a:t>
          </a:r>
          <a:r>
            <a:rPr lang="en-US" sz="1000" kern="1200" dirty="0"/>
            <a:t>RTK-GPS</a:t>
          </a:r>
          <a:r>
            <a:rPr lang="zh-CN" sz="1000" kern="1200" dirty="0"/>
            <a:t>，结合机器视觉（田间定位）和立体视觉系统（障碍检测和规避），对该套系统进行多次田间试验（包括</a:t>
          </a:r>
          <a:r>
            <a:rPr lang="zh-CN" sz="1000" kern="1200" dirty="0">
              <a:solidFill>
                <a:srgbClr val="FF0000"/>
              </a:solidFill>
            </a:rPr>
            <a:t>白天和晚上</a:t>
          </a:r>
          <a:r>
            <a:rPr lang="zh-CN" sz="1000" kern="1200" dirty="0"/>
            <a:t>）的结果显示在成本降低的情况下系统仍能精准的工作。</a:t>
          </a:r>
        </a:p>
      </dsp:txBody>
      <dsp:txXfrm>
        <a:off x="4800805" y="203629"/>
        <a:ext cx="3946621" cy="1233319"/>
      </dsp:txXfrm>
    </dsp:sp>
    <dsp:sp modelId="{407B2086-044D-4B61-9DC7-235ABB2CB14D}">
      <dsp:nvSpPr>
        <dsp:cNvPr id="0" name=""/>
        <dsp:cNvSpPr/>
      </dsp:nvSpPr>
      <dsp:spPr>
        <a:xfrm>
          <a:off x="4636363" y="25483"/>
          <a:ext cx="863323" cy="129498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2D09F7-64D2-4FEA-9A47-9FF3D05AA7B1}">
      <dsp:nvSpPr>
        <dsp:cNvPr id="0" name=""/>
        <dsp:cNvSpPr/>
      </dsp:nvSpPr>
      <dsp:spPr>
        <a:xfrm>
          <a:off x="2723" y="134680"/>
          <a:ext cx="2732242" cy="273224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50364" tIns="16510" rIns="150364" bIns="16510" numCol="1" spcCol="1270" anchor="ctr" anchorCtr="0">
          <a:noAutofit/>
        </a:bodyPr>
        <a:lstStyle/>
        <a:p>
          <a:pPr marL="0" lvl="0" indent="0" algn="ctr" defTabSz="577850">
            <a:lnSpc>
              <a:spcPct val="90000"/>
            </a:lnSpc>
            <a:spcBef>
              <a:spcPct val="0"/>
            </a:spcBef>
            <a:spcAft>
              <a:spcPct val="35000"/>
            </a:spcAft>
            <a:buNone/>
          </a:pPr>
          <a:r>
            <a:rPr lang="zh-CN" sz="1300" kern="1200" dirty="0"/>
            <a:t>杨雪介绍了黑龙江胜利农场交接了凯斯</a:t>
          </a:r>
          <a:r>
            <a:rPr lang="en-US" sz="1300" kern="1200" dirty="0"/>
            <a:t>RTK</a:t>
          </a:r>
          <a:r>
            <a:rPr lang="zh-CN" sz="1300" kern="1200" dirty="0"/>
            <a:t>基准站后，</a:t>
          </a:r>
          <a:r>
            <a:rPr lang="en-US" sz="1300" kern="1200" dirty="0"/>
            <a:t>6</a:t>
          </a:r>
          <a:r>
            <a:rPr lang="zh-CN" sz="1300" kern="1200" dirty="0"/>
            <a:t>台凯斯拖拉机的田间作业精度达到了</a:t>
          </a:r>
          <a:r>
            <a:rPr lang="en-US" sz="1300" kern="1200" dirty="0">
              <a:solidFill>
                <a:srgbClr val="FF0000"/>
              </a:solidFill>
            </a:rPr>
            <a:t>2.54cm</a:t>
          </a:r>
          <a:r>
            <a:rPr lang="zh-CN" sz="1300" kern="1200" dirty="0"/>
            <a:t>，对实现高标准的精细农业具有重大意义；</a:t>
          </a:r>
        </a:p>
      </dsp:txBody>
      <dsp:txXfrm>
        <a:off x="402851" y="534808"/>
        <a:ext cx="1931986" cy="1931986"/>
      </dsp:txXfrm>
    </dsp:sp>
    <dsp:sp modelId="{67A045E7-34E9-47C9-A998-FD4F2563BB66}">
      <dsp:nvSpPr>
        <dsp:cNvPr id="0" name=""/>
        <dsp:cNvSpPr/>
      </dsp:nvSpPr>
      <dsp:spPr>
        <a:xfrm>
          <a:off x="2188517" y="134680"/>
          <a:ext cx="2732242" cy="273224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50364" tIns="10160" rIns="150364" bIns="10160" numCol="1" spcCol="1270" anchor="ctr" anchorCtr="0">
          <a:noAutofit/>
        </a:bodyPr>
        <a:lstStyle/>
        <a:p>
          <a:pPr marL="0" lvl="0" indent="0" algn="ctr" defTabSz="355600">
            <a:lnSpc>
              <a:spcPct val="90000"/>
            </a:lnSpc>
            <a:spcBef>
              <a:spcPct val="0"/>
            </a:spcBef>
            <a:spcAft>
              <a:spcPct val="35000"/>
            </a:spcAft>
            <a:buNone/>
          </a:pPr>
          <a:r>
            <a:rPr lang="zh-CN" sz="800" kern="1200" dirty="0"/>
            <a:t>罗锡文等在东方红</a:t>
          </a:r>
          <a:r>
            <a:rPr lang="en-US" sz="800" kern="1200" dirty="0"/>
            <a:t>X-804 </a:t>
          </a:r>
          <a:r>
            <a:rPr lang="zh-CN" sz="800" kern="1200" dirty="0"/>
            <a:t>拖拉机上开发了基于</a:t>
          </a:r>
          <a:r>
            <a:rPr lang="en-US" sz="800" kern="1200" dirty="0"/>
            <a:t>RTK-GPS </a:t>
          </a:r>
          <a:r>
            <a:rPr lang="zh-CN" sz="800" kern="1200" dirty="0"/>
            <a:t>的自动导航控制系统，将拖拉机的横向跟踪误差作为模型的输入，期望的拖拉机转向轮偏角作为输出，</a:t>
          </a:r>
          <a:r>
            <a:rPr lang="en-US" sz="800" kern="1200" dirty="0"/>
            <a:t>PID</a:t>
          </a:r>
          <a:r>
            <a:rPr lang="zh-CN" sz="800" kern="1200" dirty="0"/>
            <a:t>控制作为模型的控制器，在拖拉机行进速度为</a:t>
          </a:r>
          <a:r>
            <a:rPr lang="en-US" sz="800" kern="1200" dirty="0">
              <a:solidFill>
                <a:srgbClr val="FF0000"/>
              </a:solidFill>
            </a:rPr>
            <a:t>0.8 m/s </a:t>
          </a:r>
          <a:r>
            <a:rPr lang="zh-CN" sz="800" kern="1200" dirty="0"/>
            <a:t>时，直线跟踪的最大误差小于</a:t>
          </a:r>
          <a:r>
            <a:rPr lang="en-US" sz="800" kern="1200" dirty="0">
              <a:solidFill>
                <a:srgbClr val="FF0000"/>
              </a:solidFill>
              <a:latin typeface="Arial"/>
              <a:ea typeface="微软雅黑"/>
              <a:cs typeface="+mn-cs"/>
            </a:rPr>
            <a:t>0.15 m</a:t>
          </a:r>
          <a:r>
            <a:rPr lang="zh-CN" sz="800" kern="1200" dirty="0"/>
            <a:t>，平均跟踪误差小于</a:t>
          </a:r>
          <a:r>
            <a:rPr lang="en-US" sz="800" kern="1200" dirty="0">
              <a:solidFill>
                <a:srgbClr val="FF0000"/>
              </a:solidFill>
              <a:latin typeface="Arial"/>
              <a:ea typeface="微软雅黑"/>
              <a:cs typeface="+mn-cs"/>
            </a:rPr>
            <a:t>0.03 m</a:t>
          </a:r>
          <a:r>
            <a:rPr lang="zh-CN" sz="800" kern="1200" dirty="0"/>
            <a:t>；</a:t>
          </a:r>
        </a:p>
      </dsp:txBody>
      <dsp:txXfrm>
        <a:off x="2588645" y="534808"/>
        <a:ext cx="1931986" cy="1931986"/>
      </dsp:txXfrm>
    </dsp:sp>
    <dsp:sp modelId="{27905237-BC21-4F09-9E22-EF08DDC7D7BF}">
      <dsp:nvSpPr>
        <dsp:cNvPr id="0" name=""/>
        <dsp:cNvSpPr/>
      </dsp:nvSpPr>
      <dsp:spPr>
        <a:xfrm>
          <a:off x="4374311" y="134680"/>
          <a:ext cx="2732242" cy="273224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50364" tIns="10160" rIns="150364" bIns="10160" numCol="1" spcCol="1270" anchor="ctr" anchorCtr="0">
          <a:noAutofit/>
        </a:bodyPr>
        <a:lstStyle/>
        <a:p>
          <a:pPr marL="0" lvl="0" indent="0" algn="ctr" defTabSz="355600">
            <a:lnSpc>
              <a:spcPct val="90000"/>
            </a:lnSpc>
            <a:spcBef>
              <a:spcPct val="0"/>
            </a:spcBef>
            <a:spcAft>
              <a:spcPct val="35000"/>
            </a:spcAft>
            <a:buNone/>
          </a:pPr>
          <a:r>
            <a:rPr lang="zh-CN" sz="800" kern="1200" dirty="0"/>
            <a:t>周建军等在改装的四轮电瓶车上采用</a:t>
          </a:r>
          <a:r>
            <a:rPr lang="en-US" sz="800" kern="1200" dirty="0"/>
            <a:t>Trimble RTK-GPS 4700</a:t>
          </a:r>
          <a:r>
            <a:rPr lang="zh-CN" sz="800" kern="1200" dirty="0"/>
            <a:t>作为位置传感器，结合电子罗盘和角度传感器，利用模糊控制方法实现了农机的直线和曲线路径追踪，当速度为</a:t>
          </a:r>
          <a:r>
            <a:rPr lang="en-US" sz="800" kern="1200" dirty="0">
              <a:solidFill>
                <a:srgbClr val="FF0000"/>
              </a:solidFill>
              <a:latin typeface="Arial"/>
              <a:ea typeface="微软雅黑"/>
              <a:cs typeface="+mn-cs"/>
            </a:rPr>
            <a:t>1m/s</a:t>
          </a:r>
          <a:r>
            <a:rPr lang="en-US" sz="800" kern="1200" dirty="0"/>
            <a:t> </a:t>
          </a:r>
          <a:r>
            <a:rPr lang="zh-CN" sz="800" kern="1200" dirty="0"/>
            <a:t>直线路径跟踪最大偏差为</a:t>
          </a:r>
          <a:r>
            <a:rPr lang="en-US" sz="800" kern="1200" dirty="0">
              <a:solidFill>
                <a:srgbClr val="FF0000"/>
              </a:solidFill>
              <a:latin typeface="Arial"/>
              <a:ea typeface="微软雅黑"/>
              <a:cs typeface="+mn-cs"/>
            </a:rPr>
            <a:t>0.19m</a:t>
          </a:r>
          <a:r>
            <a:rPr lang="zh-CN" sz="800" kern="1200" dirty="0"/>
            <a:t>，当速度为</a:t>
          </a:r>
          <a:r>
            <a:rPr lang="en-US" sz="800" kern="1200" dirty="0"/>
            <a:t>0.8m/s, </a:t>
          </a:r>
          <a:r>
            <a:rPr lang="zh-CN" sz="800" kern="1200" dirty="0"/>
            <a:t>曲线路径跟踪最大偏差为</a:t>
          </a:r>
          <a:r>
            <a:rPr lang="en-US" sz="800" kern="1200" dirty="0">
              <a:solidFill>
                <a:srgbClr val="FF0000"/>
              </a:solidFill>
              <a:latin typeface="Arial"/>
              <a:ea typeface="微软雅黑"/>
              <a:cs typeface="+mn-cs"/>
            </a:rPr>
            <a:t>0.26m</a:t>
          </a:r>
          <a:r>
            <a:rPr lang="zh-CN" sz="800" kern="1200" dirty="0"/>
            <a:t>；；</a:t>
          </a:r>
        </a:p>
      </dsp:txBody>
      <dsp:txXfrm>
        <a:off x="4774439" y="534808"/>
        <a:ext cx="1931986" cy="1931986"/>
      </dsp:txXfrm>
    </dsp:sp>
    <dsp:sp modelId="{EED51B46-C4FE-4213-919E-AC4A88B2A3E6}">
      <dsp:nvSpPr>
        <dsp:cNvPr id="0" name=""/>
        <dsp:cNvSpPr/>
      </dsp:nvSpPr>
      <dsp:spPr>
        <a:xfrm>
          <a:off x="6560105" y="134680"/>
          <a:ext cx="2732242" cy="2732242"/>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150364" tIns="10160" rIns="150364" bIns="10160" numCol="1" spcCol="1270" anchor="ctr" anchorCtr="0">
          <a:noAutofit/>
        </a:bodyPr>
        <a:lstStyle/>
        <a:p>
          <a:pPr marL="0" lvl="0" indent="0" algn="ctr" defTabSz="355600">
            <a:lnSpc>
              <a:spcPct val="90000"/>
            </a:lnSpc>
            <a:spcBef>
              <a:spcPct val="0"/>
            </a:spcBef>
            <a:spcAft>
              <a:spcPct val="35000"/>
            </a:spcAft>
            <a:buNone/>
          </a:pPr>
          <a:r>
            <a:rPr lang="zh-CN" sz="800" kern="1200" dirty="0"/>
            <a:t>伟利国等以</a:t>
          </a:r>
          <a:r>
            <a:rPr lang="en-US" sz="800" kern="1200" dirty="0"/>
            <a:t>XDN2630</a:t>
          </a:r>
          <a:r>
            <a:rPr lang="zh-CN" sz="800" kern="1200" dirty="0"/>
            <a:t>插秧机为平台，根据</a:t>
          </a:r>
          <a:r>
            <a:rPr lang="en-US" sz="800" kern="1200" dirty="0"/>
            <a:t>RTK-GPS</a:t>
          </a:r>
          <a:r>
            <a:rPr lang="zh-CN" sz="800" kern="1200" dirty="0"/>
            <a:t>与车载传感器获得的车辆姿态信息，采用</a:t>
          </a:r>
          <a:r>
            <a:rPr lang="en-US" sz="800" kern="1200" dirty="0"/>
            <a:t>PID </a:t>
          </a:r>
          <a:r>
            <a:rPr lang="zh-CN" sz="800" kern="1200" dirty="0"/>
            <a:t>控制方法</a:t>
          </a:r>
          <a:r>
            <a:rPr lang="en-US" sz="800" kern="1200" dirty="0"/>
            <a:t>,</a:t>
          </a:r>
          <a:r>
            <a:rPr lang="zh-CN" sz="800" kern="1200" dirty="0"/>
            <a:t>实现自动对行导航及地头转向</a:t>
          </a:r>
          <a:r>
            <a:rPr lang="en-US" sz="800" kern="1200" dirty="0"/>
            <a:t>,</a:t>
          </a:r>
          <a:r>
            <a:rPr lang="zh-CN" sz="800" kern="1200" dirty="0"/>
            <a:t>插秧机田间导航跟踪试验结果显示，在车辆行进速度不大于</a:t>
          </a:r>
          <a:r>
            <a:rPr lang="en-US" sz="800" kern="1200" dirty="0">
              <a:solidFill>
                <a:srgbClr val="FF0000"/>
              </a:solidFill>
              <a:latin typeface="Arial"/>
              <a:ea typeface="微软雅黑"/>
              <a:cs typeface="+mn-cs"/>
            </a:rPr>
            <a:t>0.6 m/s</a:t>
          </a:r>
          <a:r>
            <a:rPr lang="en-US" sz="800" kern="1200" dirty="0"/>
            <a:t> </a:t>
          </a:r>
          <a:r>
            <a:rPr lang="zh-CN" sz="800" kern="1200" dirty="0"/>
            <a:t>时</a:t>
          </a:r>
          <a:r>
            <a:rPr lang="en-US" sz="800" kern="1200" dirty="0"/>
            <a:t>,</a:t>
          </a:r>
          <a:r>
            <a:rPr lang="zh-CN" sz="800" kern="1200" dirty="0"/>
            <a:t>跟踪最大误差小于</a:t>
          </a:r>
          <a:r>
            <a:rPr lang="en-US" sz="800" kern="1200" dirty="0">
              <a:solidFill>
                <a:srgbClr val="FF0000"/>
              </a:solidFill>
              <a:latin typeface="Arial"/>
              <a:ea typeface="微软雅黑"/>
              <a:cs typeface="+mn-cs"/>
            </a:rPr>
            <a:t>10cm</a:t>
          </a:r>
          <a:r>
            <a:rPr lang="zh-CN" sz="800" kern="1200" dirty="0"/>
            <a:t>，但在地头转弯处出现的误差较大；</a:t>
          </a:r>
        </a:p>
      </dsp:txBody>
      <dsp:txXfrm>
        <a:off x="6960233" y="534808"/>
        <a:ext cx="1931986" cy="193198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D22E62-2843-4C6C-80B1-102110608106}">
      <dsp:nvSpPr>
        <dsp:cNvPr id="0" name=""/>
        <dsp:cNvSpPr/>
      </dsp:nvSpPr>
      <dsp:spPr>
        <a:xfrm>
          <a:off x="3308760" y="1383723"/>
          <a:ext cx="2814690" cy="266313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zh-CN" sz="1050" kern="1200" dirty="0"/>
            <a:t>此外，基于</a:t>
          </a:r>
          <a:r>
            <a:rPr lang="zh-CN" sz="1050" kern="1200" dirty="0">
              <a:solidFill>
                <a:srgbClr val="FF0000"/>
              </a:solidFill>
            </a:rPr>
            <a:t>多种传感器融合</a:t>
          </a:r>
          <a:r>
            <a:rPr lang="zh-CN" sz="1050" kern="1200" dirty="0"/>
            <a:t>的障碍物检测技术也是障碍物检测领域的一个重要发展方向。目前，已经研制出的智能车辆车身上多装有普通摄像机、红处摄像机、雷达、激光扫瞄装置、</a:t>
          </a:r>
          <a:r>
            <a:rPr lang="en-US" sz="1050" kern="1200" dirty="0"/>
            <a:t>GPS</a:t>
          </a:r>
          <a:r>
            <a:rPr lang="zh-CN" sz="1050" kern="1200" dirty="0"/>
            <a:t>等多种传感器，这些智能车具有道路跟踪和障碍物检测的功能多传感器融合技术的优点是获得的</a:t>
          </a:r>
          <a:r>
            <a:rPr lang="zh-CN" sz="1050" kern="1200" dirty="0">
              <a:solidFill>
                <a:srgbClr val="FF0000"/>
              </a:solidFill>
            </a:rPr>
            <a:t>信息比较全面</a:t>
          </a:r>
          <a:r>
            <a:rPr lang="zh-CN" sz="1050" kern="1200" dirty="0"/>
            <a:t>，缺点是</a:t>
          </a:r>
          <a:r>
            <a:rPr lang="zh-CN" sz="1050" kern="1200" dirty="0">
              <a:solidFill>
                <a:srgbClr val="FF0000"/>
              </a:solidFill>
            </a:rPr>
            <a:t>造价比较高</a:t>
          </a:r>
        </a:p>
      </dsp:txBody>
      <dsp:txXfrm>
        <a:off x="3720962" y="1773729"/>
        <a:ext cx="1990286" cy="1883118"/>
      </dsp:txXfrm>
    </dsp:sp>
    <dsp:sp modelId="{8C570B78-C357-459C-89B9-BB3FF6738E36}">
      <dsp:nvSpPr>
        <dsp:cNvPr id="0" name=""/>
        <dsp:cNvSpPr/>
      </dsp:nvSpPr>
      <dsp:spPr>
        <a:xfrm rot="12365670">
          <a:off x="1676027" y="1744880"/>
          <a:ext cx="1826376" cy="672287"/>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E368EB0-F065-44D8-A975-0DB786E95175}">
      <dsp:nvSpPr>
        <dsp:cNvPr id="0" name=""/>
        <dsp:cNvSpPr/>
      </dsp:nvSpPr>
      <dsp:spPr>
        <a:xfrm>
          <a:off x="400779" y="114550"/>
          <a:ext cx="2659658" cy="2277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zh-CN" altLang="en-US" sz="1200" kern="1200" dirty="0"/>
            <a:t>其中基于</a:t>
          </a:r>
          <a:r>
            <a:rPr lang="zh-CN" altLang="en-US" sz="1200" kern="1200" dirty="0">
              <a:solidFill>
                <a:srgbClr val="FF0000"/>
              </a:solidFill>
            </a:rPr>
            <a:t>立体视觉</a:t>
          </a:r>
          <a:r>
            <a:rPr lang="zh-CN" altLang="en-US" sz="1200" kern="1200" dirty="0"/>
            <a:t>的障碍物检测是智能车辆视觉导航中较为常用的一种障碍物检测方法。常用的立体视觉方法包含基于双目摄像机和三目摄像机两种。该方法缺点是：图像间的</a:t>
          </a:r>
          <a:r>
            <a:rPr lang="zh-CN" altLang="en-US" sz="1200" kern="1200" dirty="0">
              <a:solidFill>
                <a:srgbClr val="FF0000"/>
              </a:solidFill>
            </a:rPr>
            <a:t>匹配比较复杂、实时性不高</a:t>
          </a:r>
          <a:r>
            <a:rPr lang="zh-CN" altLang="en-US" sz="1200" kern="1200" dirty="0"/>
            <a:t>。由于障碍物检测的实时性要求，经典的逐像素匹配算法很难满足。</a:t>
          </a:r>
        </a:p>
      </dsp:txBody>
      <dsp:txXfrm>
        <a:off x="467471" y="181242"/>
        <a:ext cx="2526274" cy="2143644"/>
      </dsp:txXfrm>
    </dsp:sp>
    <dsp:sp modelId="{78AD818E-DE97-4CC9-BF63-6F3D5EEE9CE1}">
      <dsp:nvSpPr>
        <dsp:cNvPr id="0" name=""/>
        <dsp:cNvSpPr/>
      </dsp:nvSpPr>
      <dsp:spPr>
        <a:xfrm rot="19760766">
          <a:off x="5790069" y="1548055"/>
          <a:ext cx="1620209" cy="672287"/>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AAE4A14-E56B-4CC4-9721-BE64640B55A5}">
      <dsp:nvSpPr>
        <dsp:cNvPr id="0" name=""/>
        <dsp:cNvSpPr/>
      </dsp:nvSpPr>
      <dsp:spPr>
        <a:xfrm>
          <a:off x="6186343" y="4455"/>
          <a:ext cx="2394732" cy="225965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zh-CN" sz="1200" kern="1200" dirty="0"/>
            <a:t>基于</a:t>
          </a:r>
          <a:r>
            <a:rPr lang="zh-CN" sz="1200" kern="1200" dirty="0">
              <a:solidFill>
                <a:srgbClr val="FF0000"/>
              </a:solidFill>
            </a:rPr>
            <a:t>激光雷达</a:t>
          </a:r>
          <a:r>
            <a:rPr lang="zh-CN" sz="1200" kern="1200" dirty="0"/>
            <a:t>的障碍物检测它是通过车载激光雷达来实现障碍物检测的功能。具有如下缺点：体积庞大而笨重，使用中需要经常调试，激光雷达</a:t>
          </a:r>
          <a:r>
            <a:rPr lang="zh-CN" sz="1200" kern="1200" dirty="0">
              <a:solidFill>
                <a:srgbClr val="FF0000"/>
              </a:solidFill>
            </a:rPr>
            <a:t>技术复杂、研制周期长，设备昂贵</a:t>
          </a:r>
          <a:r>
            <a:rPr lang="zh-CN" sz="1200" kern="1200" dirty="0"/>
            <a:t>，激光雷达发出的激光束具有较高能量，这些都限制了激光雷达的普及。</a:t>
          </a:r>
        </a:p>
      </dsp:txBody>
      <dsp:txXfrm>
        <a:off x="6252526" y="70638"/>
        <a:ext cx="2262366" cy="212729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980736-AABC-418E-A66B-115956E47853}">
      <dsp:nvSpPr>
        <dsp:cNvPr id="0" name=""/>
        <dsp:cNvSpPr/>
      </dsp:nvSpPr>
      <dsp:spPr>
        <a:xfrm>
          <a:off x="-4152465" y="-637232"/>
          <a:ext cx="4947906" cy="4947906"/>
        </a:xfrm>
        <a:prstGeom prst="blockArc">
          <a:avLst>
            <a:gd name="adj1" fmla="val 18900000"/>
            <a:gd name="adj2" fmla="val 2700000"/>
            <a:gd name="adj3" fmla="val 437"/>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AF2AE5-28C2-428A-97D5-C1204E58D805}">
      <dsp:nvSpPr>
        <dsp:cNvPr id="0" name=""/>
        <dsp:cNvSpPr/>
      </dsp:nvSpPr>
      <dsp:spPr>
        <a:xfrm>
          <a:off x="511549" y="367344"/>
          <a:ext cx="7309690" cy="73468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3159" tIns="27940" rIns="27940" bIns="27940" numCol="1" spcCol="1270" anchor="ctr" anchorCtr="0">
          <a:noAutofit/>
        </a:bodyPr>
        <a:lstStyle/>
        <a:p>
          <a:pPr marL="0" lvl="0" indent="0" algn="l" defTabSz="488950">
            <a:lnSpc>
              <a:spcPct val="90000"/>
            </a:lnSpc>
            <a:spcBef>
              <a:spcPct val="0"/>
            </a:spcBef>
            <a:spcAft>
              <a:spcPct val="35000"/>
            </a:spcAft>
            <a:buNone/>
          </a:pPr>
          <a:r>
            <a:rPr lang="en-US" sz="1100" kern="1200" dirty="0"/>
            <a:t>2009</a:t>
          </a:r>
          <a:r>
            <a:rPr lang="zh-CN" sz="1100" kern="1200" dirty="0"/>
            <a:t>年美国天宝公司在农业领域的主导产品</a:t>
          </a:r>
          <a:r>
            <a:rPr lang="en-US" sz="1100" kern="1200" dirty="0"/>
            <a:t>Trimble Autopilot</a:t>
          </a:r>
          <a:r>
            <a:rPr lang="zh-CN" sz="1100" kern="1200" dirty="0"/>
            <a:t>在黑龙江农垦三江分局胜利农场做了试验，试验结果是该系统的天宝</a:t>
          </a:r>
          <a:r>
            <a:rPr lang="en-US" sz="1100" kern="1200" dirty="0"/>
            <a:t>AgGPS332RTK</a:t>
          </a:r>
          <a:r>
            <a:rPr lang="zh-CN" sz="1100" kern="1200" dirty="0"/>
            <a:t>接收机的精度单点定位误差在</a:t>
          </a:r>
          <a:r>
            <a:rPr lang="en-US" sz="1100" kern="1200" dirty="0">
              <a:solidFill>
                <a:srgbClr val="FF0000"/>
              </a:solidFill>
            </a:rPr>
            <a:t>2.5cm</a:t>
          </a:r>
          <a:r>
            <a:rPr lang="zh-CN" sz="1100" kern="1200" dirty="0"/>
            <a:t>内，跟踪误差不超过</a:t>
          </a:r>
          <a:r>
            <a:rPr lang="en-US" sz="1100" kern="1200" dirty="0">
              <a:solidFill>
                <a:srgbClr val="FF0000"/>
              </a:solidFill>
              <a:latin typeface="Arial"/>
              <a:ea typeface="微软雅黑"/>
              <a:cs typeface="+mn-cs"/>
            </a:rPr>
            <a:t>10cm</a:t>
          </a:r>
          <a:r>
            <a:rPr lang="zh-CN" sz="1100" kern="1200" dirty="0"/>
            <a:t>，并可以实现</a:t>
          </a:r>
          <a:r>
            <a:rPr lang="zh-CN" sz="1100" kern="1200" dirty="0">
              <a:solidFill>
                <a:srgbClr val="FF0000"/>
              </a:solidFill>
              <a:latin typeface="Arial"/>
              <a:ea typeface="微软雅黑"/>
              <a:cs typeface="+mn-cs"/>
            </a:rPr>
            <a:t>夜间作业</a:t>
          </a:r>
          <a:r>
            <a:rPr lang="zh-CN" sz="1100" kern="1200" dirty="0"/>
            <a:t>。</a:t>
          </a:r>
        </a:p>
      </dsp:txBody>
      <dsp:txXfrm>
        <a:off x="511549" y="367344"/>
        <a:ext cx="7309690" cy="734688"/>
      </dsp:txXfrm>
    </dsp:sp>
    <dsp:sp modelId="{E5F254B3-98CA-48DA-BBC2-6A13F9E45D77}">
      <dsp:nvSpPr>
        <dsp:cNvPr id="0" name=""/>
        <dsp:cNvSpPr/>
      </dsp:nvSpPr>
      <dsp:spPr>
        <a:xfrm>
          <a:off x="52368" y="275508"/>
          <a:ext cx="918360" cy="91836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F878B6D-E774-4440-8939-036DFD895C4C}">
      <dsp:nvSpPr>
        <dsp:cNvPr id="0" name=""/>
        <dsp:cNvSpPr/>
      </dsp:nvSpPr>
      <dsp:spPr>
        <a:xfrm>
          <a:off x="778608" y="1469376"/>
          <a:ext cx="7042631" cy="73468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3159" tIns="27940" rIns="27940" bIns="27940" numCol="1" spcCol="1270" anchor="ctr" anchorCtr="0">
          <a:noAutofit/>
        </a:bodyPr>
        <a:lstStyle/>
        <a:p>
          <a:pPr marL="0" lvl="0" indent="0" algn="l" defTabSz="488950">
            <a:lnSpc>
              <a:spcPct val="90000"/>
            </a:lnSpc>
            <a:spcBef>
              <a:spcPct val="0"/>
            </a:spcBef>
            <a:spcAft>
              <a:spcPct val="35000"/>
            </a:spcAft>
            <a:buNone/>
          </a:pPr>
          <a:r>
            <a:rPr lang="en-US" sz="1100" kern="1200" dirty="0"/>
            <a:t>2016</a:t>
          </a:r>
          <a:r>
            <a:rPr lang="zh-CN" sz="1100" kern="1200" dirty="0"/>
            <a:t>年</a:t>
          </a:r>
          <a:r>
            <a:rPr lang="en-US" sz="1100" kern="1200" dirty="0"/>
            <a:t>5</a:t>
          </a:r>
          <a:r>
            <a:rPr lang="zh-CN" sz="1100" kern="1200" dirty="0"/>
            <a:t>月约翰迪尔</a:t>
          </a:r>
          <a:r>
            <a:rPr lang="en-US" sz="1100" kern="1200" dirty="0"/>
            <a:t>(John Deere)</a:t>
          </a:r>
          <a:r>
            <a:rPr lang="zh-CN" sz="1100" kern="1200" dirty="0"/>
            <a:t>公司绿色之星</a:t>
          </a:r>
          <a:r>
            <a:rPr lang="en-US" sz="1100" kern="1200" dirty="0"/>
            <a:t>(Green Star TM)</a:t>
          </a:r>
          <a:r>
            <a:rPr lang="zh-CN" sz="1100" kern="1200" dirty="0"/>
            <a:t>卫星导航系统被安装在久保田插秧机上，在黑龙江双鸭山市友谊农场做了直线插秧导航，试验结果为直线跟踪</a:t>
          </a:r>
          <a:r>
            <a:rPr lang="zh-CN" sz="1100" kern="1200" dirty="0">
              <a:solidFill>
                <a:srgbClr val="FF0000"/>
              </a:solidFill>
              <a:latin typeface="Arial"/>
              <a:ea typeface="微软雅黑"/>
              <a:cs typeface="+mn-cs"/>
            </a:rPr>
            <a:t>平均误差在</a:t>
          </a:r>
          <a:r>
            <a:rPr lang="en-US" sz="1100" kern="1200" dirty="0">
              <a:solidFill>
                <a:srgbClr val="FF0000"/>
              </a:solidFill>
              <a:latin typeface="Arial"/>
              <a:ea typeface="微软雅黑"/>
              <a:cs typeface="+mn-cs"/>
            </a:rPr>
            <a:t>6cm</a:t>
          </a:r>
          <a:r>
            <a:rPr lang="zh-CN" sz="1100" kern="1200" dirty="0"/>
            <a:t>内。</a:t>
          </a:r>
        </a:p>
      </dsp:txBody>
      <dsp:txXfrm>
        <a:off x="778608" y="1469376"/>
        <a:ext cx="7042631" cy="734688"/>
      </dsp:txXfrm>
    </dsp:sp>
    <dsp:sp modelId="{F6D951B7-1842-461B-A537-4BA7C1F1F6B1}">
      <dsp:nvSpPr>
        <dsp:cNvPr id="0" name=""/>
        <dsp:cNvSpPr/>
      </dsp:nvSpPr>
      <dsp:spPr>
        <a:xfrm>
          <a:off x="319428" y="1377540"/>
          <a:ext cx="918360" cy="91836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4D76AB-E840-48BD-9A4B-E3449285D392}">
      <dsp:nvSpPr>
        <dsp:cNvPr id="0" name=""/>
        <dsp:cNvSpPr/>
      </dsp:nvSpPr>
      <dsp:spPr>
        <a:xfrm>
          <a:off x="511549" y="2571409"/>
          <a:ext cx="7309690" cy="73468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3159" tIns="27940" rIns="27940" bIns="27940" numCol="1" spcCol="1270" anchor="ctr" anchorCtr="0">
          <a:noAutofit/>
        </a:bodyPr>
        <a:lstStyle/>
        <a:p>
          <a:pPr marL="0" lvl="0" indent="0" algn="l" defTabSz="488950">
            <a:lnSpc>
              <a:spcPct val="90000"/>
            </a:lnSpc>
            <a:spcBef>
              <a:spcPct val="0"/>
            </a:spcBef>
            <a:spcAft>
              <a:spcPct val="35000"/>
            </a:spcAft>
            <a:buNone/>
          </a:pPr>
          <a:r>
            <a:rPr lang="zh-CN" sz="1100" kern="1200" dirty="0"/>
            <a:t>日本北海道大学设计了一套低成本的自动导航系统。该系统以价格较低的差分和地磁方位传感器作为主要导航传感器，并对传感器进行了卡尔曼滤波，从而提高传感器测量的精度。在插秧机速度以</a:t>
          </a:r>
          <a:r>
            <a:rPr lang="en-US" sz="1100" kern="1200" dirty="0">
              <a:solidFill>
                <a:srgbClr val="FF0000"/>
              </a:solidFill>
              <a:latin typeface="Arial"/>
              <a:ea typeface="微软雅黑"/>
              <a:cs typeface="+mn-cs"/>
            </a:rPr>
            <a:t>1m/s</a:t>
          </a:r>
          <a:r>
            <a:rPr lang="zh-CN" sz="1100" kern="1200" dirty="0"/>
            <a:t>、行驶</a:t>
          </a:r>
          <a:r>
            <a:rPr lang="zh-CN" sz="1100" kern="1200" dirty="0">
              <a:solidFill>
                <a:srgbClr val="FF0000"/>
              </a:solidFill>
              <a:latin typeface="Arial"/>
              <a:ea typeface="微软雅黑"/>
              <a:cs typeface="+mn-cs"/>
            </a:rPr>
            <a:t>距离为</a:t>
          </a:r>
          <a:r>
            <a:rPr lang="en-US" sz="1100" kern="1200" dirty="0">
              <a:solidFill>
                <a:srgbClr val="FF0000"/>
              </a:solidFill>
              <a:latin typeface="Arial"/>
              <a:ea typeface="微软雅黑"/>
              <a:cs typeface="+mn-cs"/>
            </a:rPr>
            <a:t>40m</a:t>
          </a:r>
          <a:r>
            <a:rPr lang="zh-CN" sz="1100" kern="1200" dirty="0"/>
            <a:t>的时候，横向跟踪偏差的</a:t>
          </a:r>
          <a:r>
            <a:rPr lang="zh-CN" sz="1100" kern="1200" dirty="0">
              <a:solidFill>
                <a:srgbClr val="FF0000"/>
              </a:solidFill>
              <a:latin typeface="Arial"/>
              <a:ea typeface="微软雅黑"/>
              <a:cs typeface="+mn-cs"/>
            </a:rPr>
            <a:t>最大值为</a:t>
          </a:r>
          <a:r>
            <a:rPr lang="en-US" sz="1100" kern="1200" dirty="0">
              <a:solidFill>
                <a:srgbClr val="FF0000"/>
              </a:solidFill>
              <a:latin typeface="Arial"/>
              <a:ea typeface="微软雅黑"/>
              <a:cs typeface="+mn-cs"/>
            </a:rPr>
            <a:t>10cm</a:t>
          </a:r>
          <a:r>
            <a:rPr lang="zh-CN" sz="1100" kern="1200" dirty="0"/>
            <a:t>，</a:t>
          </a:r>
          <a:r>
            <a:rPr lang="zh-CN" sz="1100" kern="1200" dirty="0">
              <a:solidFill>
                <a:srgbClr val="FF0000"/>
              </a:solidFill>
              <a:latin typeface="Arial"/>
              <a:ea typeface="微软雅黑"/>
              <a:cs typeface="+mn-cs"/>
            </a:rPr>
            <a:t>平均偏差为</a:t>
          </a:r>
          <a:r>
            <a:rPr lang="en-US" sz="1100" kern="1200" dirty="0">
              <a:solidFill>
                <a:srgbClr val="FF0000"/>
              </a:solidFill>
              <a:latin typeface="Arial"/>
              <a:ea typeface="微软雅黑"/>
              <a:cs typeface="+mn-cs"/>
            </a:rPr>
            <a:t>3.8cm</a:t>
          </a:r>
          <a:r>
            <a:rPr lang="zh-CN" sz="1100" kern="1200" dirty="0"/>
            <a:t>。</a:t>
          </a:r>
        </a:p>
      </dsp:txBody>
      <dsp:txXfrm>
        <a:off x="511549" y="2571409"/>
        <a:ext cx="7309690" cy="734688"/>
      </dsp:txXfrm>
    </dsp:sp>
    <dsp:sp modelId="{064F101C-B23B-48FA-AAFF-1209060E1E62}">
      <dsp:nvSpPr>
        <dsp:cNvPr id="0" name=""/>
        <dsp:cNvSpPr/>
      </dsp:nvSpPr>
      <dsp:spPr>
        <a:xfrm>
          <a:off x="52368" y="2479573"/>
          <a:ext cx="918360" cy="918360"/>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631E09-F89B-4873-B8F8-8B38F09DB551}">
      <dsp:nvSpPr>
        <dsp:cNvPr id="0" name=""/>
        <dsp:cNvSpPr/>
      </dsp:nvSpPr>
      <dsp:spPr>
        <a:xfrm>
          <a:off x="0" y="2009"/>
          <a:ext cx="947226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27051E-B6E6-48DA-88D9-0E5E3DECDAB7}">
      <dsp:nvSpPr>
        <dsp:cNvPr id="0" name=""/>
        <dsp:cNvSpPr/>
      </dsp:nvSpPr>
      <dsp:spPr>
        <a:xfrm>
          <a:off x="0" y="2009"/>
          <a:ext cx="1115367" cy="4117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eaVert"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b="1" kern="1200" dirty="0">
              <a:solidFill>
                <a:srgbClr val="0070C0"/>
              </a:solidFill>
              <a:ea typeface="+mj-ea"/>
            </a:rPr>
            <a:t>国内现状</a:t>
          </a:r>
          <a:endParaRPr lang="zh-CN" sz="2400" kern="1200" dirty="0"/>
        </a:p>
      </dsp:txBody>
      <dsp:txXfrm>
        <a:off x="0" y="2009"/>
        <a:ext cx="1115367" cy="4117020"/>
      </dsp:txXfrm>
    </dsp:sp>
    <dsp:sp modelId="{20A59E73-5CBA-4D2C-BCEE-EA1192C03D45}">
      <dsp:nvSpPr>
        <dsp:cNvPr id="0" name=""/>
        <dsp:cNvSpPr/>
      </dsp:nvSpPr>
      <dsp:spPr>
        <a:xfrm>
          <a:off x="1257312" y="66274"/>
          <a:ext cx="7428464" cy="12853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sz="1200" kern="1200" dirty="0"/>
            <a:t>中国华南农业大学的罗锡文、张智刚等人在久保田插秧机上开发了</a:t>
          </a:r>
          <a:r>
            <a:rPr lang="zh-CN" sz="1200" kern="1200" dirty="0">
              <a:solidFill>
                <a:srgbClr val="FF0000"/>
              </a:solidFill>
            </a:rPr>
            <a:t>基于</a:t>
          </a:r>
          <a:r>
            <a:rPr lang="en-US" sz="1200" kern="1200" dirty="0">
              <a:solidFill>
                <a:srgbClr val="FF0000"/>
              </a:solidFill>
            </a:rPr>
            <a:t>DGPS</a:t>
          </a:r>
          <a:r>
            <a:rPr lang="zh-CN" sz="1200" kern="1200" dirty="0">
              <a:solidFill>
                <a:srgbClr val="FF0000"/>
              </a:solidFill>
            </a:rPr>
            <a:t>和电子罗盘</a:t>
          </a:r>
          <a:r>
            <a:rPr lang="zh-CN" sz="1200" kern="1200" dirty="0"/>
            <a:t>的导航控制系统。首先建立了插秧机的运行学数学模型，根据这一模型以及插秧机正常作业时可能产生的漂移偏差，开发</a:t>
          </a:r>
          <a:r>
            <a:rPr lang="zh-CN" sz="1200" kern="1200" dirty="0">
              <a:solidFill>
                <a:srgbClr val="FF0000"/>
              </a:solidFill>
            </a:rPr>
            <a:t>了</a:t>
          </a:r>
          <a:r>
            <a:rPr lang="en-US" sz="1200" kern="1200" dirty="0">
              <a:solidFill>
                <a:srgbClr val="FF0000"/>
              </a:solidFill>
            </a:rPr>
            <a:t>PID</a:t>
          </a:r>
          <a:r>
            <a:rPr lang="zh-CN" sz="1200" kern="1200" dirty="0">
              <a:solidFill>
                <a:srgbClr val="FF0000"/>
              </a:solidFill>
            </a:rPr>
            <a:t>控制方法和前轮转向反馈控制</a:t>
          </a:r>
          <a:r>
            <a:rPr lang="zh-CN" sz="1200" kern="1200" dirty="0"/>
            <a:t>方法。以横向偏差与横向偏差变化率作为控制算法的输入参数，以方向盘转角为控制算法的输出参数。其次，对久保田插秧机做了自动化改装，完成了导航系统平台的搭建</a:t>
          </a:r>
          <a:r>
            <a:rPr lang="en-US" altLang="zh-CN" sz="1200" kern="1200" dirty="0"/>
            <a:t>.</a:t>
          </a:r>
          <a:r>
            <a:rPr lang="zh-CN" sz="1200" kern="1200" dirty="0"/>
            <a:t>速度为</a:t>
          </a:r>
          <a:r>
            <a:rPr lang="en-US" sz="1200" kern="1200" dirty="0"/>
            <a:t>0.8 m/</a:t>
          </a:r>
          <a:r>
            <a:rPr lang="en-US" altLang="zh-CN" sz="1200" kern="1200" dirty="0"/>
            <a:t>s</a:t>
          </a:r>
          <a:r>
            <a:rPr lang="zh-CN" altLang="en-US" sz="1200" kern="1200" dirty="0"/>
            <a:t>时，直线跟踪</a:t>
          </a:r>
          <a:r>
            <a:rPr lang="zh-CN" sz="1200" kern="1200" dirty="0"/>
            <a:t>最大误差不超过</a:t>
          </a:r>
          <a:r>
            <a:rPr lang="en-US" sz="1200" kern="1200" dirty="0"/>
            <a:t>15cm</a:t>
          </a:r>
          <a:r>
            <a:rPr lang="zh-CN" sz="1200" kern="1200" dirty="0"/>
            <a:t>，平均跟踪误差不超过</a:t>
          </a:r>
          <a:r>
            <a:rPr lang="en-US" sz="1200" kern="1200" dirty="0"/>
            <a:t>3cm</a:t>
          </a:r>
          <a:endParaRPr lang="zh-CN" sz="1200" kern="1200" dirty="0"/>
        </a:p>
      </dsp:txBody>
      <dsp:txXfrm>
        <a:off x="1257312" y="66274"/>
        <a:ext cx="7428464" cy="1285309"/>
      </dsp:txXfrm>
    </dsp:sp>
    <dsp:sp modelId="{12645B6C-4A09-40F0-9149-7F44D1DF243C}">
      <dsp:nvSpPr>
        <dsp:cNvPr id="0" name=""/>
        <dsp:cNvSpPr/>
      </dsp:nvSpPr>
      <dsp:spPr>
        <a:xfrm>
          <a:off x="1115367" y="1351583"/>
          <a:ext cx="7570409"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5F95797-D236-438B-9887-C7E71AF517CB}">
      <dsp:nvSpPr>
        <dsp:cNvPr id="0" name=""/>
        <dsp:cNvSpPr/>
      </dsp:nvSpPr>
      <dsp:spPr>
        <a:xfrm>
          <a:off x="1257312" y="1415849"/>
          <a:ext cx="7428464" cy="12853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sz="1200" kern="1200" dirty="0"/>
            <a:t>西北农林科技大学的陈军等人对牧草收获机进行自动化改装。利用</a:t>
          </a:r>
          <a:r>
            <a:rPr lang="en-US" sz="1200" kern="1200" dirty="0">
              <a:solidFill>
                <a:srgbClr val="FF0000"/>
              </a:solidFill>
            </a:rPr>
            <a:t>FOG</a:t>
          </a:r>
          <a:r>
            <a:rPr lang="zh-CN" sz="1200" kern="1200" dirty="0">
              <a:solidFill>
                <a:srgbClr val="FF0000"/>
              </a:solidFill>
            </a:rPr>
            <a:t>和位移传感器</a:t>
          </a:r>
          <a:r>
            <a:rPr lang="zh-CN" sz="1200" kern="1200" dirty="0"/>
            <a:t>进行方位角和前轮转角的检测，使用摩擦轮对方向盘进行改造，利用伺服电机作为动力源，从而实现转向的控制。采用经典的车辆运动学模型，结合</a:t>
          </a:r>
          <a:r>
            <a:rPr lang="zh-CN" sz="1200" kern="1200" dirty="0">
              <a:solidFill>
                <a:srgbClr val="FF0000"/>
              </a:solidFill>
            </a:rPr>
            <a:t>最优控制理论</a:t>
          </a:r>
          <a:r>
            <a:rPr lang="zh-CN" sz="1200" kern="1200" dirty="0"/>
            <a:t>，提出了最优控制方法。该方法利用前馈控制生成插秧机自动行走的路径，通过对车辆运动状态方程的线性化，设计了车辆沿生成的路径自动行走的负反馈控制器。直线行走时的横向偏差小于</a:t>
          </a:r>
          <a:r>
            <a:rPr lang="en-US" sz="1200" kern="1200" dirty="0"/>
            <a:t>18cm</a:t>
          </a:r>
          <a:r>
            <a:rPr lang="zh-CN" altLang="en-US" sz="1200" kern="1200" dirty="0"/>
            <a:t>，</a:t>
          </a:r>
          <a:r>
            <a:rPr lang="en-US" sz="1200" kern="1200" dirty="0"/>
            <a:t>1.5m/s</a:t>
          </a:r>
          <a:r>
            <a:rPr lang="zh-CN" sz="1200" kern="1200" dirty="0"/>
            <a:t>的速度行驶时，曲线跟踪误差在</a:t>
          </a:r>
          <a:r>
            <a:rPr lang="en-US" sz="1200" kern="1200" dirty="0"/>
            <a:t>35cm</a:t>
          </a:r>
          <a:r>
            <a:rPr lang="zh-CN" sz="1200" kern="1200" dirty="0"/>
            <a:t>以内</a:t>
          </a:r>
          <a:r>
            <a:rPr lang="zh-CN" altLang="en-US" sz="1200" kern="1200" dirty="0"/>
            <a:t>。</a:t>
          </a:r>
          <a:endParaRPr lang="zh-CN" sz="1200" kern="1200" dirty="0"/>
        </a:p>
      </dsp:txBody>
      <dsp:txXfrm>
        <a:off x="1257312" y="1415849"/>
        <a:ext cx="7428464" cy="1285309"/>
      </dsp:txXfrm>
    </dsp:sp>
    <dsp:sp modelId="{CAED2FC2-74E2-42C2-BFDD-FD728F7C7108}">
      <dsp:nvSpPr>
        <dsp:cNvPr id="0" name=""/>
        <dsp:cNvSpPr/>
      </dsp:nvSpPr>
      <dsp:spPr>
        <a:xfrm>
          <a:off x="1115367" y="2701158"/>
          <a:ext cx="7570409"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2A13BCB-DE76-4E8A-B574-180BF03A60D9}">
      <dsp:nvSpPr>
        <dsp:cNvPr id="0" name=""/>
        <dsp:cNvSpPr/>
      </dsp:nvSpPr>
      <dsp:spPr>
        <a:xfrm>
          <a:off x="1257312" y="2765424"/>
          <a:ext cx="7428464" cy="12853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sz="1200" kern="1200" dirty="0"/>
            <a:t>中国农业机械化科学研究院的张小超、贾全等人对拖拉机自动导航系统关键技术进行了研究。该团队对雷沃</a:t>
          </a:r>
          <a:r>
            <a:rPr lang="en-US" sz="1200" kern="1200" dirty="0"/>
            <a:t>M1004</a:t>
          </a:r>
          <a:r>
            <a:rPr lang="zh-CN" sz="1200" kern="1200" dirty="0"/>
            <a:t>拖拉机进行了自动化改装，设计了一种导航阀组，并综合分析了</a:t>
          </a:r>
          <a:r>
            <a:rPr lang="zh-CN" sz="1200" kern="1200" dirty="0">
              <a:solidFill>
                <a:srgbClr val="FF0000"/>
              </a:solidFill>
            </a:rPr>
            <a:t>模糊控制、自适应模糊神经网络和纯追踪</a:t>
          </a:r>
          <a:r>
            <a:rPr lang="zh-CN" sz="1200" kern="1200" dirty="0"/>
            <a:t>等三种算法，以此来设计导航控制器。</a:t>
          </a:r>
          <a:r>
            <a:rPr lang="zh-CN" altLang="en-US" sz="1200" kern="1200" dirty="0"/>
            <a:t>当拖拉机速度为</a:t>
          </a:r>
          <a:r>
            <a:rPr lang="en-US" altLang="zh-CN" sz="1200" kern="1200" dirty="0"/>
            <a:t>1m/s</a:t>
          </a:r>
          <a:r>
            <a:rPr lang="zh-CN" altLang="en-US" sz="1200" kern="1200" dirty="0"/>
            <a:t>时，直线跟踪的最大偏差为</a:t>
          </a:r>
          <a:r>
            <a:rPr lang="en-US" altLang="zh-CN" sz="1200" kern="1200" dirty="0"/>
            <a:t>8cm</a:t>
          </a:r>
          <a:r>
            <a:rPr lang="zh-CN" altLang="en-US" sz="1200" kern="1200" dirty="0"/>
            <a:t>，均差为</a:t>
          </a:r>
          <a:r>
            <a:rPr lang="en-US" altLang="zh-CN" sz="1200" kern="1200" dirty="0"/>
            <a:t>0.7cm</a:t>
          </a:r>
          <a:r>
            <a:rPr lang="zh-CN" altLang="en-US" sz="1200" kern="1200" dirty="0"/>
            <a:t>，方差为</a:t>
          </a:r>
          <a:r>
            <a:rPr lang="en-US" altLang="zh-CN" sz="1200" kern="1200" dirty="0"/>
            <a:t>3.6cm</a:t>
          </a:r>
          <a:r>
            <a:rPr lang="zh-CN" altLang="en-US" sz="1200" kern="1200" dirty="0"/>
            <a:t>，</a:t>
          </a:r>
          <a:endParaRPr lang="zh-CN" sz="1200" kern="1200" dirty="0"/>
        </a:p>
      </dsp:txBody>
      <dsp:txXfrm>
        <a:off x="1257312" y="2765424"/>
        <a:ext cx="7428464" cy="1285309"/>
      </dsp:txXfrm>
    </dsp:sp>
    <dsp:sp modelId="{4A541830-3280-44AD-8094-BBD52917323D}">
      <dsp:nvSpPr>
        <dsp:cNvPr id="0" name=""/>
        <dsp:cNvSpPr/>
      </dsp:nvSpPr>
      <dsp:spPr>
        <a:xfrm>
          <a:off x="1115367" y="4050733"/>
          <a:ext cx="7570409"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12.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PictureStrips">
  <dgm:title val=""/>
  <dgm:desc val=""/>
  <dgm:catLst>
    <dgm:cat type="list" pri="12500"/>
    <dgm:cat type="picture" pri="13000"/>
    <dgm:cat type="pictureconvert" pri="13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40" srcId="0" destId="10" srcOrd="0" destOrd="0"/>
        <dgm:cxn modelId="50" srcId="0" destId="20" srcOrd="1" destOrd="0"/>
        <dgm:cxn modelId="60" srcId="0" destId="30" srcOrd="2" destOrd="0"/>
        <dgm:cxn modelId="70" srcId="0" destId="40" srcOrd="2"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3"/>
        </dgm:alg>
        <dgm:shape xmlns:r="http://schemas.openxmlformats.org/officeDocument/2006/relationships" r:blip="">
          <dgm:adjLst/>
        </dgm:shape>
        <dgm:choose name="Name4">
          <dgm:if name="Name5" func="var" arg="dir" op="equ" val="norm">
            <dgm:constrLst>
              <dgm:constr type="l" for="ch" forName="rect1" refType="w" fact="0.04"/>
              <dgm:constr type="t" for="ch" forName="rect1" refType="h" fact="0.13"/>
              <dgm:constr type="w" for="ch" forName="rect1" refType="w" fact="0.96"/>
              <dgm:constr type="h" for="ch" forName="rect1" refType="h" fact="0.9"/>
              <dgm:constr type="l" for="ch" forName="rect2" refType="w" fact="0"/>
              <dgm:constr type="t" for="ch" forName="rect2" refType="h" fact="0"/>
              <dgm:constr type="w" for="ch" forName="rect2" refType="w" fact="0.21"/>
              <dgm:constr type="h" for="ch" forName="rect2" refType="w" fact="0.315"/>
            </dgm:constrLst>
          </dgm:if>
          <dgm:else name="Name6">
            <dgm:constrLst>
              <dgm:constr type="l" for="ch" forName="rect1" refType="w" fact="0"/>
              <dgm:constr type="t" for="ch" forName="rect1" refType="h" fact="0.13"/>
              <dgm:constr type="w" for="ch" forName="rect1" refType="w" fact="0.96"/>
              <dgm:constr type="h" for="ch" forName="rect1" refType="h" fact="0.9"/>
              <dgm:constr type="l" for="ch" forName="rect2" refType="w" fact="0.79"/>
              <dgm:constr type="t" for="ch" forName="rect2" refType="h" fact="0"/>
              <dgm:constr type="w" for="ch" forName="rect2" refType="w" fact="0.21"/>
              <dgm:constr type="h" for="ch" forName="rect2" refType="w" fact="0.315"/>
            </dgm:constrLst>
          </dgm:else>
        </dgm:choose>
        <dgm:layoutNode name="rect1" styleLbl="trAlignAcc1">
          <dgm:varLst>
            <dgm:bulletEnabled val="1"/>
          </dgm:varLst>
          <dgm:alg type="tx">
            <dgm:param type="parTxLTRAlign" val="l"/>
          </dgm:alg>
          <dgm:shape xmlns:r="http://schemas.openxmlformats.org/officeDocument/2006/relationships" type="rect" r:blip="">
            <dgm:adjLst/>
          </dgm:shape>
          <dgm:presOf axis="desOrSelf" ptType="node"/>
          <dgm:choose name="Name7">
            <dgm:if name="Name8" func="var" arg="dir" op="equ" val="norm">
              <dgm:constrLst>
                <dgm:constr type="lMarg" refType="w" fact="0.6"/>
                <dgm:constr type="rMarg" refType="primFontSz" fact="0.3"/>
                <dgm:constr type="tMarg" refType="primFontSz" fact="0.3"/>
                <dgm:constr type="bMarg" refType="primFontSz" fact="0.3"/>
              </dgm:constrLst>
            </dgm:if>
            <dgm:else name="Name9">
              <dgm:constrLst>
                <dgm:constr type="lMarg" refType="primFontSz" fact="0.3"/>
                <dgm:constr type="rMarg" refType="w" fact="0.6"/>
                <dgm:constr type="tMarg" refType="primFontSz" fact="0.3"/>
                <dgm:constr type="bMarg" refType="primFontSz" fact="0.3"/>
              </dgm:constrLst>
            </dgm:else>
          </dgm:choose>
          <dgm:ruleLst>
            <dgm:rule type="primFontSz" val="5" fact="NaN" max="NaN"/>
          </dgm:ruleLst>
        </dgm:layoutNode>
        <dgm:layoutNode name="rect2" styleLbl="fg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2.pn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F4615D-9CE9-429A-A223-474B18918F25}" type="datetimeFigureOut">
              <a:rPr lang="zh-CN" altLang="en-US" smtClean="0"/>
              <a:t>2018/7/27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7F0B17-20C8-4CBB-BD66-70902ADF39C6}" type="slidenum">
              <a:rPr lang="zh-CN" altLang="en-US" smtClean="0"/>
              <a:t>‹#›</a:t>
            </a:fld>
            <a:endParaRPr lang="zh-CN" altLang="en-US"/>
          </a:p>
        </p:txBody>
      </p:sp>
    </p:spTree>
    <p:extLst>
      <p:ext uri="{BB962C8B-B14F-4D97-AF65-F5344CB8AC3E}">
        <p14:creationId xmlns:p14="http://schemas.microsoft.com/office/powerpoint/2010/main" val="3829448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D7F0B17-20C8-4CBB-BD66-70902ADF39C6}" type="slidenum">
              <a:rPr lang="zh-CN" altLang="en-US" smtClean="0"/>
              <a:t>1</a:t>
            </a:fld>
            <a:endParaRPr lang="zh-CN" altLang="en-US"/>
          </a:p>
        </p:txBody>
      </p:sp>
    </p:spTree>
    <p:extLst>
      <p:ext uri="{BB962C8B-B14F-4D97-AF65-F5344CB8AC3E}">
        <p14:creationId xmlns:p14="http://schemas.microsoft.com/office/powerpoint/2010/main" val="3477957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7F0B17-20C8-4CBB-BD66-70902ADF39C6}" type="slidenum">
              <a:rPr lang="zh-CN" altLang="en-US" smtClean="0"/>
              <a:t>2</a:t>
            </a:fld>
            <a:endParaRPr lang="zh-CN" altLang="en-US"/>
          </a:p>
        </p:txBody>
      </p:sp>
    </p:spTree>
    <p:extLst>
      <p:ext uri="{BB962C8B-B14F-4D97-AF65-F5344CB8AC3E}">
        <p14:creationId xmlns:p14="http://schemas.microsoft.com/office/powerpoint/2010/main" val="6941572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7F0B17-20C8-4CBB-BD66-70902ADF39C6}" type="slidenum">
              <a:rPr lang="zh-CN" altLang="en-US" smtClean="0"/>
              <a:t>3</a:t>
            </a:fld>
            <a:endParaRPr lang="zh-CN" altLang="en-US"/>
          </a:p>
        </p:txBody>
      </p:sp>
    </p:spTree>
    <p:extLst>
      <p:ext uri="{BB962C8B-B14F-4D97-AF65-F5344CB8AC3E}">
        <p14:creationId xmlns:p14="http://schemas.microsoft.com/office/powerpoint/2010/main" val="725037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7F0B17-20C8-4CBB-BD66-70902ADF39C6}" type="slidenum">
              <a:rPr lang="zh-CN" altLang="en-US" smtClean="0"/>
              <a:t>4</a:t>
            </a:fld>
            <a:endParaRPr lang="zh-CN" altLang="en-US"/>
          </a:p>
        </p:txBody>
      </p:sp>
    </p:spTree>
    <p:extLst>
      <p:ext uri="{BB962C8B-B14F-4D97-AF65-F5344CB8AC3E}">
        <p14:creationId xmlns:p14="http://schemas.microsoft.com/office/powerpoint/2010/main" val="2734556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D7F0B17-20C8-4CBB-BD66-70902ADF39C6}" type="slidenum">
              <a:rPr lang="zh-CN" altLang="en-US" smtClean="0"/>
              <a:t>7</a:t>
            </a:fld>
            <a:endParaRPr lang="zh-CN" altLang="en-US"/>
          </a:p>
        </p:txBody>
      </p:sp>
    </p:spTree>
    <p:extLst>
      <p:ext uri="{BB962C8B-B14F-4D97-AF65-F5344CB8AC3E}">
        <p14:creationId xmlns:p14="http://schemas.microsoft.com/office/powerpoint/2010/main" val="231203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D7F0B17-20C8-4CBB-BD66-70902ADF39C6}" type="slidenum">
              <a:rPr lang="zh-CN" altLang="en-US" smtClean="0"/>
              <a:t>11</a:t>
            </a:fld>
            <a:endParaRPr lang="zh-CN" altLang="en-US"/>
          </a:p>
        </p:txBody>
      </p:sp>
    </p:spTree>
    <p:extLst>
      <p:ext uri="{BB962C8B-B14F-4D97-AF65-F5344CB8AC3E}">
        <p14:creationId xmlns:p14="http://schemas.microsoft.com/office/powerpoint/2010/main" val="21725431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D7F0B17-20C8-4CBB-BD66-70902ADF39C6}" type="slidenum">
              <a:rPr lang="zh-CN" altLang="en-US" smtClean="0"/>
              <a:t>12</a:t>
            </a:fld>
            <a:endParaRPr lang="zh-CN" altLang="en-US"/>
          </a:p>
        </p:txBody>
      </p:sp>
    </p:spTree>
    <p:extLst>
      <p:ext uri="{BB962C8B-B14F-4D97-AF65-F5344CB8AC3E}">
        <p14:creationId xmlns:p14="http://schemas.microsoft.com/office/powerpoint/2010/main" val="1678739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在后续的研究完全解决</a:t>
            </a:r>
            <a:r>
              <a:rPr lang="en-US" altLang="zh-CN" dirty="0"/>
              <a:t>GNSS</a:t>
            </a:r>
            <a:r>
              <a:rPr lang="zh-CN" altLang="en-US" dirty="0"/>
              <a:t>（</a:t>
            </a:r>
            <a:r>
              <a:rPr lang="en-US" altLang="zh-CN" dirty="0"/>
              <a:t>RTK-GPS</a:t>
            </a:r>
            <a:r>
              <a:rPr lang="zh-CN" altLang="en-US" dirty="0"/>
              <a:t>）以多信息融合技术决农机避障问题</a:t>
            </a:r>
          </a:p>
          <a:p>
            <a:endParaRPr lang="zh-CN" altLang="en-US" dirty="0"/>
          </a:p>
        </p:txBody>
      </p:sp>
      <p:sp>
        <p:nvSpPr>
          <p:cNvPr id="4" name="灯片编号占位符 3"/>
          <p:cNvSpPr>
            <a:spLocks noGrp="1"/>
          </p:cNvSpPr>
          <p:nvPr>
            <p:ph type="sldNum" sz="quarter" idx="10"/>
          </p:nvPr>
        </p:nvSpPr>
        <p:spPr/>
        <p:txBody>
          <a:bodyPr/>
          <a:lstStyle/>
          <a:p>
            <a:fld id="{3D7F0B17-20C8-4CBB-BD66-70902ADF39C6}" type="slidenum">
              <a:rPr lang="zh-CN" altLang="en-US" smtClean="0"/>
              <a:t>17</a:t>
            </a:fld>
            <a:endParaRPr lang="zh-CN" altLang="en-US"/>
          </a:p>
        </p:txBody>
      </p:sp>
    </p:spTree>
    <p:extLst>
      <p:ext uri="{BB962C8B-B14F-4D97-AF65-F5344CB8AC3E}">
        <p14:creationId xmlns:p14="http://schemas.microsoft.com/office/powerpoint/2010/main" val="2855533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D7F0B17-20C8-4CBB-BD66-70902ADF39C6}" type="slidenum">
              <a:rPr lang="zh-CN" altLang="en-US" smtClean="0"/>
              <a:t>18</a:t>
            </a:fld>
            <a:endParaRPr lang="zh-CN" altLang="en-US"/>
          </a:p>
        </p:txBody>
      </p:sp>
    </p:spTree>
    <p:extLst>
      <p:ext uri="{BB962C8B-B14F-4D97-AF65-F5344CB8AC3E}">
        <p14:creationId xmlns:p14="http://schemas.microsoft.com/office/powerpoint/2010/main" val="433213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3261138" y="-7830"/>
            <a:ext cx="8944218" cy="6865831"/>
          </a:xfrm>
          <a:custGeom>
            <a:avLst/>
            <a:gdLst>
              <a:gd name="connsiteX0" fmla="*/ 17770 w 8944218"/>
              <a:gd name="connsiteY0" fmla="*/ 0 h 6865831"/>
              <a:gd name="connsiteX1" fmla="*/ 4931600 w 8944218"/>
              <a:gd name="connsiteY1" fmla="*/ 0 h 6865831"/>
              <a:gd name="connsiteX2" fmla="*/ 4938378 w 8944218"/>
              <a:gd name="connsiteY2" fmla="*/ 6778 h 6865831"/>
              <a:gd name="connsiteX3" fmla="*/ 4939431 w 8944218"/>
              <a:gd name="connsiteY3" fmla="*/ 5724 h 6865831"/>
              <a:gd name="connsiteX4" fmla="*/ 4940097 w 8944218"/>
              <a:gd name="connsiteY4" fmla="*/ 6390 h 6865831"/>
              <a:gd name="connsiteX5" fmla="*/ 4946486 w 8944218"/>
              <a:gd name="connsiteY5" fmla="*/ 0 h 6865831"/>
              <a:gd name="connsiteX6" fmla="*/ 8944218 w 8944218"/>
              <a:gd name="connsiteY6" fmla="*/ 0 h 6865831"/>
              <a:gd name="connsiteX7" fmla="*/ 8944218 w 8944218"/>
              <a:gd name="connsiteY7" fmla="*/ 938217 h 6865831"/>
              <a:gd name="connsiteX8" fmla="*/ 8944218 w 8944218"/>
              <a:gd name="connsiteY8" fmla="*/ 951638 h 6865831"/>
              <a:gd name="connsiteX9" fmla="*/ 8944218 w 8944218"/>
              <a:gd name="connsiteY9" fmla="*/ 4018388 h 6865831"/>
              <a:gd name="connsiteX10" fmla="*/ 8944217 w 8944218"/>
              <a:gd name="connsiteY10" fmla="*/ 4018387 h 6865831"/>
              <a:gd name="connsiteX11" fmla="*/ 8944217 w 8944218"/>
              <a:gd name="connsiteY11" fmla="*/ 5877695 h 6865831"/>
              <a:gd name="connsiteX12" fmla="*/ 7956081 w 8944218"/>
              <a:gd name="connsiteY12" fmla="*/ 6865831 h 6865831"/>
              <a:gd name="connsiteX13" fmla="*/ 6852273 w 8944218"/>
              <a:gd name="connsiteY13" fmla="*/ 6865831 h 6865831"/>
              <a:gd name="connsiteX14" fmla="*/ 4940484 w 8944218"/>
              <a:gd name="connsiteY14" fmla="*/ 4954043 h 6865831"/>
              <a:gd name="connsiteX15" fmla="*/ 4939431 w 8944218"/>
              <a:gd name="connsiteY15" fmla="*/ 4955095 h 6865831"/>
              <a:gd name="connsiteX16" fmla="*/ 2475739 w 8944218"/>
              <a:gd name="connsiteY16" fmla="*/ 2491403 h 6865831"/>
              <a:gd name="connsiteX17" fmla="*/ 2474685 w 8944218"/>
              <a:gd name="connsiteY17" fmla="*/ 2492455 h 6865831"/>
              <a:gd name="connsiteX18" fmla="*/ 0 w 8944218"/>
              <a:gd name="connsiteY18" fmla="*/ 17770 h 6865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944218" h="6865831">
                <a:moveTo>
                  <a:pt x="17770" y="0"/>
                </a:moveTo>
                <a:lnTo>
                  <a:pt x="4931600" y="0"/>
                </a:lnTo>
                <a:lnTo>
                  <a:pt x="4938378" y="6778"/>
                </a:lnTo>
                <a:lnTo>
                  <a:pt x="4939431" y="5724"/>
                </a:lnTo>
                <a:lnTo>
                  <a:pt x="4940097" y="6390"/>
                </a:lnTo>
                <a:lnTo>
                  <a:pt x="4946486" y="0"/>
                </a:lnTo>
                <a:lnTo>
                  <a:pt x="8944218" y="0"/>
                </a:lnTo>
                <a:lnTo>
                  <a:pt x="8944218" y="938217"/>
                </a:lnTo>
                <a:lnTo>
                  <a:pt x="8944218" y="951638"/>
                </a:lnTo>
                <a:lnTo>
                  <a:pt x="8944218" y="4018388"/>
                </a:lnTo>
                <a:lnTo>
                  <a:pt x="8944217" y="4018387"/>
                </a:lnTo>
                <a:lnTo>
                  <a:pt x="8944217" y="5877695"/>
                </a:lnTo>
                <a:lnTo>
                  <a:pt x="7956081" y="6865831"/>
                </a:lnTo>
                <a:lnTo>
                  <a:pt x="6852273" y="6865831"/>
                </a:lnTo>
                <a:lnTo>
                  <a:pt x="4940484" y="4954043"/>
                </a:lnTo>
                <a:lnTo>
                  <a:pt x="4939431" y="4955095"/>
                </a:lnTo>
                <a:lnTo>
                  <a:pt x="2475739" y="2491403"/>
                </a:lnTo>
                <a:lnTo>
                  <a:pt x="2474685" y="2492455"/>
                </a:lnTo>
                <a:lnTo>
                  <a:pt x="0" y="17770"/>
                </a:lnTo>
                <a:close/>
              </a:path>
            </a:pathLst>
          </a:custGeom>
        </p:spPr>
        <p:txBody>
          <a:bodyPr wrap="square">
            <a:noAutofit/>
          </a:bodyPr>
          <a:lstStyle/>
          <a:p>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3844246" y="1694329"/>
            <a:ext cx="4548647" cy="2861134"/>
          </a:xfrm>
          <a:custGeom>
            <a:avLst/>
            <a:gdLst>
              <a:gd name="connsiteX0" fmla="*/ 0 w 4548647"/>
              <a:gd name="connsiteY0" fmla="*/ 0 h 2861134"/>
              <a:gd name="connsiteX1" fmla="*/ 4548647 w 4548647"/>
              <a:gd name="connsiteY1" fmla="*/ 0 h 2861134"/>
              <a:gd name="connsiteX2" fmla="*/ 4548647 w 4548647"/>
              <a:gd name="connsiteY2" fmla="*/ 2861134 h 2861134"/>
              <a:gd name="connsiteX3" fmla="*/ 0 w 4548647"/>
              <a:gd name="connsiteY3" fmla="*/ 2861134 h 2861134"/>
            </a:gdLst>
            <a:ahLst/>
            <a:cxnLst>
              <a:cxn ang="0">
                <a:pos x="connsiteX0" y="connsiteY0"/>
              </a:cxn>
              <a:cxn ang="0">
                <a:pos x="connsiteX1" y="connsiteY1"/>
              </a:cxn>
              <a:cxn ang="0">
                <a:pos x="connsiteX2" y="connsiteY2"/>
              </a:cxn>
              <a:cxn ang="0">
                <a:pos x="connsiteX3" y="connsiteY3"/>
              </a:cxn>
            </a:cxnLst>
            <a:rect l="l" t="t" r="r" b="b"/>
            <a:pathLst>
              <a:path w="4548647" h="2861134">
                <a:moveTo>
                  <a:pt x="0" y="0"/>
                </a:moveTo>
                <a:lnTo>
                  <a:pt x="4548647" y="0"/>
                </a:lnTo>
                <a:lnTo>
                  <a:pt x="4548647" y="2861134"/>
                </a:lnTo>
                <a:lnTo>
                  <a:pt x="0" y="2861134"/>
                </a:lnTo>
                <a:close/>
              </a:path>
            </a:pathLst>
          </a:custGeom>
          <a:solidFill>
            <a:schemeClr val="bg2"/>
          </a:solidFill>
          <a:effectLst>
            <a:innerShdw blurRad="114300">
              <a:prstClr val="black"/>
            </a:innerShdw>
          </a:effectLst>
        </p:spPr>
        <p:txBody>
          <a:bodyPr wrap="square">
            <a:noAutofit/>
          </a:bodyPr>
          <a:lstStyle>
            <a:lvl1pPr>
              <a:defRPr lang="zh-CN" altLang="en-US"/>
            </a:lvl1pPr>
          </a:lstStyle>
          <a:p>
            <a:pPr lvl="0"/>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5354013" y="3273328"/>
            <a:ext cx="1514686" cy="2442137"/>
          </a:xfrm>
          <a:custGeom>
            <a:avLst/>
            <a:gdLst>
              <a:gd name="connsiteX0" fmla="*/ 0 w 1514686"/>
              <a:gd name="connsiteY0" fmla="*/ 0 h 2442137"/>
              <a:gd name="connsiteX1" fmla="*/ 1514686 w 1514686"/>
              <a:gd name="connsiteY1" fmla="*/ 0 h 2442137"/>
              <a:gd name="connsiteX2" fmla="*/ 1514686 w 1514686"/>
              <a:gd name="connsiteY2" fmla="*/ 2442137 h 2442137"/>
              <a:gd name="connsiteX3" fmla="*/ 0 w 1514686"/>
              <a:gd name="connsiteY3" fmla="*/ 2442137 h 2442137"/>
            </a:gdLst>
            <a:ahLst/>
            <a:cxnLst>
              <a:cxn ang="0">
                <a:pos x="connsiteX0" y="connsiteY0"/>
              </a:cxn>
              <a:cxn ang="0">
                <a:pos x="connsiteX1" y="connsiteY1"/>
              </a:cxn>
              <a:cxn ang="0">
                <a:pos x="connsiteX2" y="connsiteY2"/>
              </a:cxn>
              <a:cxn ang="0">
                <a:pos x="connsiteX3" y="connsiteY3"/>
              </a:cxn>
            </a:cxnLst>
            <a:rect l="l" t="t" r="r" b="b"/>
            <a:pathLst>
              <a:path w="1514686" h="2442137">
                <a:moveTo>
                  <a:pt x="0" y="0"/>
                </a:moveTo>
                <a:lnTo>
                  <a:pt x="1514686" y="0"/>
                </a:lnTo>
                <a:lnTo>
                  <a:pt x="1514686" y="2442137"/>
                </a:lnTo>
                <a:lnTo>
                  <a:pt x="0" y="2442137"/>
                </a:lnTo>
                <a:close/>
              </a:path>
            </a:pathLst>
          </a:custGeom>
          <a:solidFill>
            <a:schemeClr val="bg2"/>
          </a:solidFill>
          <a:effectLst>
            <a:innerShdw blurRad="114300">
              <a:prstClr val="black"/>
            </a:innerShdw>
          </a:effectLst>
        </p:spPr>
        <p:txBody>
          <a:bodyPr wrap="square">
            <a:noAutofit/>
          </a:bodyPr>
          <a:lstStyle/>
          <a:p>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3980161" y="3662277"/>
            <a:ext cx="4496750" cy="1752641"/>
          </a:xfrm>
          <a:custGeom>
            <a:avLst/>
            <a:gdLst>
              <a:gd name="connsiteX0" fmla="*/ 2864411 w 4496750"/>
              <a:gd name="connsiteY0" fmla="*/ 0 h 1752641"/>
              <a:gd name="connsiteX1" fmla="*/ 4496750 w 4496750"/>
              <a:gd name="connsiteY1" fmla="*/ 633131 h 1752641"/>
              <a:gd name="connsiteX2" fmla="*/ 1632339 w 4496750"/>
              <a:gd name="connsiteY2" fmla="*/ 1752641 h 1752641"/>
              <a:gd name="connsiteX3" fmla="*/ 0 w 4496750"/>
              <a:gd name="connsiteY3" fmla="*/ 1119510 h 1752641"/>
            </a:gdLst>
            <a:ahLst/>
            <a:cxnLst>
              <a:cxn ang="0">
                <a:pos x="connsiteX0" y="connsiteY0"/>
              </a:cxn>
              <a:cxn ang="0">
                <a:pos x="connsiteX1" y="connsiteY1"/>
              </a:cxn>
              <a:cxn ang="0">
                <a:pos x="connsiteX2" y="connsiteY2"/>
              </a:cxn>
              <a:cxn ang="0">
                <a:pos x="connsiteX3" y="connsiteY3"/>
              </a:cxn>
            </a:cxnLst>
            <a:rect l="l" t="t" r="r" b="b"/>
            <a:pathLst>
              <a:path w="4496750" h="1752641">
                <a:moveTo>
                  <a:pt x="2864411" y="0"/>
                </a:moveTo>
                <a:lnTo>
                  <a:pt x="4496750" y="633131"/>
                </a:lnTo>
                <a:lnTo>
                  <a:pt x="1632339" y="1752641"/>
                </a:lnTo>
                <a:lnTo>
                  <a:pt x="0" y="1119510"/>
                </a:lnTo>
                <a:close/>
              </a:path>
            </a:pathLst>
          </a:custGeom>
        </p:spPr>
        <p:txBody>
          <a:bodyPr wrap="square">
            <a:noAutofit/>
          </a:bodyPr>
          <a:lstStyle/>
          <a:p>
            <a:endParaRPr lang="zh-CN" altLang="en-US"/>
          </a:p>
        </p:txBody>
      </p:sp>
      <p:sp>
        <p:nvSpPr>
          <p:cNvPr id="8" name="图片占位符 7"/>
          <p:cNvSpPr>
            <a:spLocks noGrp="1"/>
          </p:cNvSpPr>
          <p:nvPr>
            <p:ph type="pic" sz="quarter" idx="11"/>
          </p:nvPr>
        </p:nvSpPr>
        <p:spPr>
          <a:xfrm>
            <a:off x="4057739" y="3351144"/>
            <a:ext cx="4496750" cy="1752641"/>
          </a:xfrm>
          <a:custGeom>
            <a:avLst/>
            <a:gdLst>
              <a:gd name="connsiteX0" fmla="*/ 2864411 w 4496750"/>
              <a:gd name="connsiteY0" fmla="*/ 0 h 1752641"/>
              <a:gd name="connsiteX1" fmla="*/ 4496750 w 4496750"/>
              <a:gd name="connsiteY1" fmla="*/ 633131 h 1752641"/>
              <a:gd name="connsiteX2" fmla="*/ 1632339 w 4496750"/>
              <a:gd name="connsiteY2" fmla="*/ 1752641 h 1752641"/>
              <a:gd name="connsiteX3" fmla="*/ 0 w 4496750"/>
              <a:gd name="connsiteY3" fmla="*/ 1119510 h 1752641"/>
            </a:gdLst>
            <a:ahLst/>
            <a:cxnLst>
              <a:cxn ang="0">
                <a:pos x="connsiteX0" y="connsiteY0"/>
              </a:cxn>
              <a:cxn ang="0">
                <a:pos x="connsiteX1" y="connsiteY1"/>
              </a:cxn>
              <a:cxn ang="0">
                <a:pos x="connsiteX2" y="connsiteY2"/>
              </a:cxn>
              <a:cxn ang="0">
                <a:pos x="connsiteX3" y="connsiteY3"/>
              </a:cxn>
            </a:cxnLst>
            <a:rect l="l" t="t" r="r" b="b"/>
            <a:pathLst>
              <a:path w="4496750" h="1752641">
                <a:moveTo>
                  <a:pt x="2864411" y="0"/>
                </a:moveTo>
                <a:lnTo>
                  <a:pt x="4496750" y="633131"/>
                </a:lnTo>
                <a:lnTo>
                  <a:pt x="1632339" y="1752641"/>
                </a:lnTo>
                <a:lnTo>
                  <a:pt x="0" y="1119510"/>
                </a:lnTo>
                <a:close/>
              </a:path>
            </a:pathLst>
          </a:custGeom>
        </p:spPr>
        <p:txBody>
          <a:bodyPr wrap="square">
            <a:noAutofit/>
          </a:bodyPr>
          <a:lstStyle/>
          <a:p>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4" name="图片占位符 3"/>
          <p:cNvSpPr>
            <a:spLocks noGrp="1"/>
          </p:cNvSpPr>
          <p:nvPr>
            <p:ph type="pic" sz="quarter" idx="10"/>
          </p:nvPr>
        </p:nvSpPr>
        <p:spPr>
          <a:xfrm>
            <a:off x="0" y="0"/>
            <a:ext cx="12192000" cy="6858000"/>
          </a:xfrm>
          <a:prstGeom prst="rect">
            <a:avLst/>
          </a:prstGeom>
        </p:spPr>
        <p:txBody>
          <a:bodyPr/>
          <a:lstStyle/>
          <a:p>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14" name="图片占位符 13"/>
          <p:cNvSpPr>
            <a:spLocks noGrp="1"/>
          </p:cNvSpPr>
          <p:nvPr>
            <p:ph type="pic" sz="quarter" idx="10"/>
          </p:nvPr>
        </p:nvSpPr>
        <p:spPr>
          <a:xfrm>
            <a:off x="875075" y="1694144"/>
            <a:ext cx="2099437" cy="2088868"/>
          </a:xfrm>
          <a:custGeom>
            <a:avLst/>
            <a:gdLst>
              <a:gd name="connsiteX0" fmla="*/ 0 w 2099437"/>
              <a:gd name="connsiteY0" fmla="*/ 0 h 2088868"/>
              <a:gd name="connsiteX1" fmla="*/ 2099437 w 2099437"/>
              <a:gd name="connsiteY1" fmla="*/ 0 h 2088868"/>
              <a:gd name="connsiteX2" fmla="*/ 2099437 w 2099437"/>
              <a:gd name="connsiteY2" fmla="*/ 2088868 h 2088868"/>
              <a:gd name="connsiteX3" fmla="*/ 0 w 2099437"/>
              <a:gd name="connsiteY3" fmla="*/ 2088868 h 2088868"/>
            </a:gdLst>
            <a:ahLst/>
            <a:cxnLst>
              <a:cxn ang="0">
                <a:pos x="connsiteX0" y="connsiteY0"/>
              </a:cxn>
              <a:cxn ang="0">
                <a:pos x="connsiteX1" y="connsiteY1"/>
              </a:cxn>
              <a:cxn ang="0">
                <a:pos x="connsiteX2" y="connsiteY2"/>
              </a:cxn>
              <a:cxn ang="0">
                <a:pos x="connsiteX3" y="connsiteY3"/>
              </a:cxn>
            </a:cxnLst>
            <a:rect l="l" t="t" r="r" b="b"/>
            <a:pathLst>
              <a:path w="2099437" h="2088868">
                <a:moveTo>
                  <a:pt x="0" y="0"/>
                </a:moveTo>
                <a:lnTo>
                  <a:pt x="2099437" y="0"/>
                </a:lnTo>
                <a:lnTo>
                  <a:pt x="2099437" y="2088868"/>
                </a:lnTo>
                <a:lnTo>
                  <a:pt x="0" y="2088868"/>
                </a:lnTo>
                <a:close/>
              </a:path>
            </a:pathLst>
          </a:custGeom>
        </p:spPr>
        <p:txBody>
          <a:bodyPr wrap="square">
            <a:noAutofit/>
          </a:bodyPr>
          <a:lstStyle/>
          <a:p>
            <a:endParaRPr lang="zh-CN" altLang="en-US"/>
          </a:p>
        </p:txBody>
      </p:sp>
      <p:sp>
        <p:nvSpPr>
          <p:cNvPr id="15" name="图片占位符 14"/>
          <p:cNvSpPr>
            <a:spLocks noGrp="1"/>
          </p:cNvSpPr>
          <p:nvPr>
            <p:ph type="pic" sz="quarter" idx="11"/>
          </p:nvPr>
        </p:nvSpPr>
        <p:spPr>
          <a:xfrm>
            <a:off x="5053586" y="1694144"/>
            <a:ext cx="2099437" cy="2088868"/>
          </a:xfrm>
          <a:custGeom>
            <a:avLst/>
            <a:gdLst>
              <a:gd name="connsiteX0" fmla="*/ 0 w 2099437"/>
              <a:gd name="connsiteY0" fmla="*/ 0 h 2088868"/>
              <a:gd name="connsiteX1" fmla="*/ 2099437 w 2099437"/>
              <a:gd name="connsiteY1" fmla="*/ 0 h 2088868"/>
              <a:gd name="connsiteX2" fmla="*/ 2099437 w 2099437"/>
              <a:gd name="connsiteY2" fmla="*/ 2088868 h 2088868"/>
              <a:gd name="connsiteX3" fmla="*/ 0 w 2099437"/>
              <a:gd name="connsiteY3" fmla="*/ 2088868 h 2088868"/>
            </a:gdLst>
            <a:ahLst/>
            <a:cxnLst>
              <a:cxn ang="0">
                <a:pos x="connsiteX0" y="connsiteY0"/>
              </a:cxn>
              <a:cxn ang="0">
                <a:pos x="connsiteX1" y="connsiteY1"/>
              </a:cxn>
              <a:cxn ang="0">
                <a:pos x="connsiteX2" y="connsiteY2"/>
              </a:cxn>
              <a:cxn ang="0">
                <a:pos x="connsiteX3" y="connsiteY3"/>
              </a:cxn>
            </a:cxnLst>
            <a:rect l="l" t="t" r="r" b="b"/>
            <a:pathLst>
              <a:path w="2099437" h="2088868">
                <a:moveTo>
                  <a:pt x="0" y="0"/>
                </a:moveTo>
                <a:lnTo>
                  <a:pt x="2099437" y="0"/>
                </a:lnTo>
                <a:lnTo>
                  <a:pt x="2099437" y="2088868"/>
                </a:lnTo>
                <a:lnTo>
                  <a:pt x="0" y="2088868"/>
                </a:lnTo>
                <a:close/>
              </a:path>
            </a:pathLst>
          </a:custGeom>
        </p:spPr>
        <p:txBody>
          <a:bodyPr wrap="square">
            <a:noAutofit/>
          </a:bodyPr>
          <a:lstStyle/>
          <a:p>
            <a:endParaRPr lang="zh-CN" altLang="en-US"/>
          </a:p>
        </p:txBody>
      </p:sp>
      <p:sp>
        <p:nvSpPr>
          <p:cNvPr id="16" name="图片占位符 15"/>
          <p:cNvSpPr>
            <a:spLocks noGrp="1"/>
          </p:cNvSpPr>
          <p:nvPr>
            <p:ph type="pic" sz="quarter" idx="12"/>
          </p:nvPr>
        </p:nvSpPr>
        <p:spPr>
          <a:xfrm>
            <a:off x="9219984" y="1694144"/>
            <a:ext cx="2100208" cy="2088868"/>
          </a:xfrm>
          <a:custGeom>
            <a:avLst/>
            <a:gdLst>
              <a:gd name="connsiteX0" fmla="*/ 0 w 2100208"/>
              <a:gd name="connsiteY0" fmla="*/ 0 h 2088868"/>
              <a:gd name="connsiteX1" fmla="*/ 2100208 w 2100208"/>
              <a:gd name="connsiteY1" fmla="*/ 0 h 2088868"/>
              <a:gd name="connsiteX2" fmla="*/ 2100208 w 2100208"/>
              <a:gd name="connsiteY2" fmla="*/ 2088868 h 2088868"/>
              <a:gd name="connsiteX3" fmla="*/ 0 w 2100208"/>
              <a:gd name="connsiteY3" fmla="*/ 2088868 h 2088868"/>
            </a:gdLst>
            <a:ahLst/>
            <a:cxnLst>
              <a:cxn ang="0">
                <a:pos x="connsiteX0" y="connsiteY0"/>
              </a:cxn>
              <a:cxn ang="0">
                <a:pos x="connsiteX1" y="connsiteY1"/>
              </a:cxn>
              <a:cxn ang="0">
                <a:pos x="connsiteX2" y="connsiteY2"/>
              </a:cxn>
              <a:cxn ang="0">
                <a:pos x="connsiteX3" y="connsiteY3"/>
              </a:cxn>
            </a:cxnLst>
            <a:rect l="l" t="t" r="r" b="b"/>
            <a:pathLst>
              <a:path w="2100208" h="2088868">
                <a:moveTo>
                  <a:pt x="0" y="0"/>
                </a:moveTo>
                <a:lnTo>
                  <a:pt x="2100208" y="0"/>
                </a:lnTo>
                <a:lnTo>
                  <a:pt x="2100208" y="2088868"/>
                </a:lnTo>
                <a:lnTo>
                  <a:pt x="0" y="2088868"/>
                </a:ln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7148703" y="3783011"/>
            <a:ext cx="2099437" cy="2088868"/>
          </a:xfrm>
          <a:custGeom>
            <a:avLst/>
            <a:gdLst>
              <a:gd name="connsiteX0" fmla="*/ 0 w 2099437"/>
              <a:gd name="connsiteY0" fmla="*/ 0 h 2088868"/>
              <a:gd name="connsiteX1" fmla="*/ 2099437 w 2099437"/>
              <a:gd name="connsiteY1" fmla="*/ 0 h 2088868"/>
              <a:gd name="connsiteX2" fmla="*/ 2099437 w 2099437"/>
              <a:gd name="connsiteY2" fmla="*/ 2088868 h 2088868"/>
              <a:gd name="connsiteX3" fmla="*/ 0 w 2099437"/>
              <a:gd name="connsiteY3" fmla="*/ 2088868 h 2088868"/>
            </a:gdLst>
            <a:ahLst/>
            <a:cxnLst>
              <a:cxn ang="0">
                <a:pos x="connsiteX0" y="connsiteY0"/>
              </a:cxn>
              <a:cxn ang="0">
                <a:pos x="connsiteX1" y="connsiteY1"/>
              </a:cxn>
              <a:cxn ang="0">
                <a:pos x="connsiteX2" y="connsiteY2"/>
              </a:cxn>
              <a:cxn ang="0">
                <a:pos x="connsiteX3" y="connsiteY3"/>
              </a:cxn>
            </a:cxnLst>
            <a:rect l="l" t="t" r="r" b="b"/>
            <a:pathLst>
              <a:path w="2099437" h="2088868">
                <a:moveTo>
                  <a:pt x="0" y="0"/>
                </a:moveTo>
                <a:lnTo>
                  <a:pt x="2099437" y="0"/>
                </a:lnTo>
                <a:lnTo>
                  <a:pt x="2099437" y="2088868"/>
                </a:lnTo>
                <a:lnTo>
                  <a:pt x="0" y="2088868"/>
                </a:lnTo>
                <a:close/>
              </a:path>
            </a:pathLst>
          </a:custGeom>
        </p:spPr>
        <p:txBody>
          <a:bodyPr wrap="square">
            <a:noAutofit/>
          </a:bodyPr>
          <a:lstStyle/>
          <a:p>
            <a:endParaRPr lang="zh-CN" altLang="en-US"/>
          </a:p>
        </p:txBody>
      </p:sp>
      <p:sp>
        <p:nvSpPr>
          <p:cNvPr id="17" name="图片占位符 16"/>
          <p:cNvSpPr>
            <a:spLocks noGrp="1"/>
          </p:cNvSpPr>
          <p:nvPr>
            <p:ph type="pic" sz="quarter" idx="14"/>
          </p:nvPr>
        </p:nvSpPr>
        <p:spPr>
          <a:xfrm>
            <a:off x="2973741" y="3783011"/>
            <a:ext cx="2099437" cy="2088868"/>
          </a:xfrm>
          <a:custGeom>
            <a:avLst/>
            <a:gdLst>
              <a:gd name="connsiteX0" fmla="*/ 0 w 2099437"/>
              <a:gd name="connsiteY0" fmla="*/ 0 h 2088868"/>
              <a:gd name="connsiteX1" fmla="*/ 2099437 w 2099437"/>
              <a:gd name="connsiteY1" fmla="*/ 0 h 2088868"/>
              <a:gd name="connsiteX2" fmla="*/ 2099437 w 2099437"/>
              <a:gd name="connsiteY2" fmla="*/ 2088868 h 2088868"/>
              <a:gd name="connsiteX3" fmla="*/ 0 w 2099437"/>
              <a:gd name="connsiteY3" fmla="*/ 2088868 h 2088868"/>
            </a:gdLst>
            <a:ahLst/>
            <a:cxnLst>
              <a:cxn ang="0">
                <a:pos x="connsiteX0" y="connsiteY0"/>
              </a:cxn>
              <a:cxn ang="0">
                <a:pos x="connsiteX1" y="connsiteY1"/>
              </a:cxn>
              <a:cxn ang="0">
                <a:pos x="connsiteX2" y="connsiteY2"/>
              </a:cxn>
              <a:cxn ang="0">
                <a:pos x="connsiteX3" y="connsiteY3"/>
              </a:cxn>
            </a:cxnLst>
            <a:rect l="l" t="t" r="r" b="b"/>
            <a:pathLst>
              <a:path w="2099437" h="2088868">
                <a:moveTo>
                  <a:pt x="0" y="0"/>
                </a:moveTo>
                <a:lnTo>
                  <a:pt x="2099437" y="0"/>
                </a:lnTo>
                <a:lnTo>
                  <a:pt x="2099437" y="2088868"/>
                </a:lnTo>
                <a:lnTo>
                  <a:pt x="0" y="2088868"/>
                </a:lnTo>
                <a:close/>
              </a:path>
            </a:pathLst>
          </a:custGeom>
        </p:spPr>
        <p:txBody>
          <a:bodyPr wrap="square">
            <a:noAutofit/>
          </a:bodyP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874714" y="3285709"/>
            <a:ext cx="2320729" cy="2452418"/>
          </a:xfrm>
          <a:custGeom>
            <a:avLst/>
            <a:gdLst>
              <a:gd name="connsiteX0" fmla="*/ 0 w 2320729"/>
              <a:gd name="connsiteY0" fmla="*/ 0 h 2452418"/>
              <a:gd name="connsiteX1" fmla="*/ 2320729 w 2320729"/>
              <a:gd name="connsiteY1" fmla="*/ 0 h 2452418"/>
              <a:gd name="connsiteX2" fmla="*/ 2320729 w 2320729"/>
              <a:gd name="connsiteY2" fmla="*/ 2452418 h 2452418"/>
              <a:gd name="connsiteX3" fmla="*/ 0 w 2320729"/>
              <a:gd name="connsiteY3" fmla="*/ 2452418 h 2452418"/>
            </a:gdLst>
            <a:ahLst/>
            <a:cxnLst>
              <a:cxn ang="0">
                <a:pos x="connsiteX0" y="connsiteY0"/>
              </a:cxn>
              <a:cxn ang="0">
                <a:pos x="connsiteX1" y="connsiteY1"/>
              </a:cxn>
              <a:cxn ang="0">
                <a:pos x="connsiteX2" y="connsiteY2"/>
              </a:cxn>
              <a:cxn ang="0">
                <a:pos x="connsiteX3" y="connsiteY3"/>
              </a:cxn>
            </a:cxnLst>
            <a:rect l="l" t="t" r="r" b="b"/>
            <a:pathLst>
              <a:path w="2320729" h="2452418">
                <a:moveTo>
                  <a:pt x="0" y="0"/>
                </a:moveTo>
                <a:lnTo>
                  <a:pt x="2320729" y="0"/>
                </a:lnTo>
                <a:lnTo>
                  <a:pt x="2320729" y="2452418"/>
                </a:lnTo>
                <a:lnTo>
                  <a:pt x="0" y="2452418"/>
                </a:ln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3576126" y="3285709"/>
            <a:ext cx="2320729" cy="2452418"/>
          </a:xfrm>
          <a:custGeom>
            <a:avLst/>
            <a:gdLst>
              <a:gd name="connsiteX0" fmla="*/ 0 w 2320729"/>
              <a:gd name="connsiteY0" fmla="*/ 0 h 2452418"/>
              <a:gd name="connsiteX1" fmla="*/ 2320729 w 2320729"/>
              <a:gd name="connsiteY1" fmla="*/ 0 h 2452418"/>
              <a:gd name="connsiteX2" fmla="*/ 2320729 w 2320729"/>
              <a:gd name="connsiteY2" fmla="*/ 2452418 h 2452418"/>
              <a:gd name="connsiteX3" fmla="*/ 0 w 2320729"/>
              <a:gd name="connsiteY3" fmla="*/ 2452418 h 2452418"/>
            </a:gdLst>
            <a:ahLst/>
            <a:cxnLst>
              <a:cxn ang="0">
                <a:pos x="connsiteX0" y="connsiteY0"/>
              </a:cxn>
              <a:cxn ang="0">
                <a:pos x="connsiteX1" y="connsiteY1"/>
              </a:cxn>
              <a:cxn ang="0">
                <a:pos x="connsiteX2" y="connsiteY2"/>
              </a:cxn>
              <a:cxn ang="0">
                <a:pos x="connsiteX3" y="connsiteY3"/>
              </a:cxn>
            </a:cxnLst>
            <a:rect l="l" t="t" r="r" b="b"/>
            <a:pathLst>
              <a:path w="2320729" h="2452418">
                <a:moveTo>
                  <a:pt x="0" y="0"/>
                </a:moveTo>
                <a:lnTo>
                  <a:pt x="2320729" y="0"/>
                </a:lnTo>
                <a:lnTo>
                  <a:pt x="2320729" y="2452418"/>
                </a:lnTo>
                <a:lnTo>
                  <a:pt x="0" y="2452418"/>
                </a:ln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6292255" y="3285709"/>
            <a:ext cx="2320729" cy="2452418"/>
          </a:xfrm>
          <a:custGeom>
            <a:avLst/>
            <a:gdLst>
              <a:gd name="connsiteX0" fmla="*/ 0 w 2320729"/>
              <a:gd name="connsiteY0" fmla="*/ 0 h 2452418"/>
              <a:gd name="connsiteX1" fmla="*/ 2320729 w 2320729"/>
              <a:gd name="connsiteY1" fmla="*/ 0 h 2452418"/>
              <a:gd name="connsiteX2" fmla="*/ 2320729 w 2320729"/>
              <a:gd name="connsiteY2" fmla="*/ 2452418 h 2452418"/>
              <a:gd name="connsiteX3" fmla="*/ 0 w 2320729"/>
              <a:gd name="connsiteY3" fmla="*/ 2452418 h 2452418"/>
            </a:gdLst>
            <a:ahLst/>
            <a:cxnLst>
              <a:cxn ang="0">
                <a:pos x="connsiteX0" y="connsiteY0"/>
              </a:cxn>
              <a:cxn ang="0">
                <a:pos x="connsiteX1" y="connsiteY1"/>
              </a:cxn>
              <a:cxn ang="0">
                <a:pos x="connsiteX2" y="connsiteY2"/>
              </a:cxn>
              <a:cxn ang="0">
                <a:pos x="connsiteX3" y="connsiteY3"/>
              </a:cxn>
            </a:cxnLst>
            <a:rect l="l" t="t" r="r" b="b"/>
            <a:pathLst>
              <a:path w="2320729" h="2452418">
                <a:moveTo>
                  <a:pt x="0" y="0"/>
                </a:moveTo>
                <a:lnTo>
                  <a:pt x="2320729" y="0"/>
                </a:lnTo>
                <a:lnTo>
                  <a:pt x="2320729" y="2452418"/>
                </a:lnTo>
                <a:lnTo>
                  <a:pt x="0" y="2452418"/>
                </a:lnTo>
                <a:close/>
              </a:path>
            </a:pathLst>
          </a:custGeom>
        </p:spPr>
        <p:txBody>
          <a:bodyPr wrap="square">
            <a:noAutofit/>
          </a:bodyPr>
          <a:lstStyle/>
          <a:p>
            <a:endParaRPr lang="zh-CN" altLang="en-US" dirty="0"/>
          </a:p>
        </p:txBody>
      </p:sp>
      <p:sp>
        <p:nvSpPr>
          <p:cNvPr id="15" name="图片占位符 14"/>
          <p:cNvSpPr>
            <a:spLocks noGrp="1"/>
          </p:cNvSpPr>
          <p:nvPr>
            <p:ph type="pic" sz="quarter" idx="13"/>
          </p:nvPr>
        </p:nvSpPr>
        <p:spPr>
          <a:xfrm>
            <a:off x="8996560" y="3285709"/>
            <a:ext cx="2320729" cy="2452418"/>
          </a:xfrm>
          <a:custGeom>
            <a:avLst/>
            <a:gdLst>
              <a:gd name="connsiteX0" fmla="*/ 0 w 2320729"/>
              <a:gd name="connsiteY0" fmla="*/ 0 h 2452418"/>
              <a:gd name="connsiteX1" fmla="*/ 2320729 w 2320729"/>
              <a:gd name="connsiteY1" fmla="*/ 0 h 2452418"/>
              <a:gd name="connsiteX2" fmla="*/ 2320729 w 2320729"/>
              <a:gd name="connsiteY2" fmla="*/ 2452418 h 2452418"/>
              <a:gd name="connsiteX3" fmla="*/ 0 w 2320729"/>
              <a:gd name="connsiteY3" fmla="*/ 2452418 h 2452418"/>
            </a:gdLst>
            <a:ahLst/>
            <a:cxnLst>
              <a:cxn ang="0">
                <a:pos x="connsiteX0" y="connsiteY0"/>
              </a:cxn>
              <a:cxn ang="0">
                <a:pos x="connsiteX1" y="connsiteY1"/>
              </a:cxn>
              <a:cxn ang="0">
                <a:pos x="connsiteX2" y="connsiteY2"/>
              </a:cxn>
              <a:cxn ang="0">
                <a:pos x="connsiteX3" y="connsiteY3"/>
              </a:cxn>
            </a:cxnLst>
            <a:rect l="l" t="t" r="r" b="b"/>
            <a:pathLst>
              <a:path w="2320729" h="2452418">
                <a:moveTo>
                  <a:pt x="0" y="0"/>
                </a:moveTo>
                <a:lnTo>
                  <a:pt x="2320729" y="0"/>
                </a:lnTo>
                <a:lnTo>
                  <a:pt x="2320729" y="2452418"/>
                </a:lnTo>
                <a:lnTo>
                  <a:pt x="0" y="2452418"/>
                </a:lnTo>
                <a:close/>
              </a:path>
            </a:pathLst>
          </a:custGeom>
        </p:spPr>
        <p:txBody>
          <a:bodyPr wrap="square">
            <a:noAutofit/>
          </a:bodyPr>
          <a:lstStyle/>
          <a:p>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874712" y="1616101"/>
            <a:ext cx="5116972" cy="1815135"/>
          </a:xfrm>
          <a:custGeom>
            <a:avLst/>
            <a:gdLst>
              <a:gd name="connsiteX0" fmla="*/ 0 w 5116972"/>
              <a:gd name="connsiteY0" fmla="*/ 0 h 1815135"/>
              <a:gd name="connsiteX1" fmla="*/ 5116972 w 5116972"/>
              <a:gd name="connsiteY1" fmla="*/ 0 h 1815135"/>
              <a:gd name="connsiteX2" fmla="*/ 5116972 w 5116972"/>
              <a:gd name="connsiteY2" fmla="*/ 1815135 h 1815135"/>
              <a:gd name="connsiteX3" fmla="*/ 0 w 5116972"/>
              <a:gd name="connsiteY3" fmla="*/ 1815135 h 1815135"/>
            </a:gdLst>
            <a:ahLst/>
            <a:cxnLst>
              <a:cxn ang="0">
                <a:pos x="connsiteX0" y="connsiteY0"/>
              </a:cxn>
              <a:cxn ang="0">
                <a:pos x="connsiteX1" y="connsiteY1"/>
              </a:cxn>
              <a:cxn ang="0">
                <a:pos x="connsiteX2" y="connsiteY2"/>
              </a:cxn>
              <a:cxn ang="0">
                <a:pos x="connsiteX3" y="connsiteY3"/>
              </a:cxn>
            </a:cxnLst>
            <a:rect l="l" t="t" r="r" b="b"/>
            <a:pathLst>
              <a:path w="5116972" h="1815135">
                <a:moveTo>
                  <a:pt x="0" y="0"/>
                </a:moveTo>
                <a:lnTo>
                  <a:pt x="5116972" y="0"/>
                </a:lnTo>
                <a:lnTo>
                  <a:pt x="5116972" y="1815135"/>
                </a:lnTo>
                <a:lnTo>
                  <a:pt x="0" y="1815135"/>
                </a:lnTo>
                <a:close/>
              </a:path>
            </a:pathLst>
          </a:custGeom>
        </p:spPr>
        <p:txBody>
          <a:bodyPr wrap="square">
            <a:noAutofit/>
          </a:bodyPr>
          <a:lstStyle/>
          <a:p>
            <a:endParaRPr lang="zh-CN" altLang="en-US"/>
          </a:p>
        </p:txBody>
      </p:sp>
      <p:sp>
        <p:nvSpPr>
          <p:cNvPr id="14" name="图片占位符 13"/>
          <p:cNvSpPr>
            <a:spLocks noGrp="1"/>
          </p:cNvSpPr>
          <p:nvPr>
            <p:ph type="pic" sz="quarter" idx="11"/>
          </p:nvPr>
        </p:nvSpPr>
        <p:spPr>
          <a:xfrm>
            <a:off x="874712" y="3793785"/>
            <a:ext cx="5116972" cy="1815135"/>
          </a:xfrm>
          <a:custGeom>
            <a:avLst/>
            <a:gdLst>
              <a:gd name="connsiteX0" fmla="*/ 0 w 5116972"/>
              <a:gd name="connsiteY0" fmla="*/ 0 h 1815135"/>
              <a:gd name="connsiteX1" fmla="*/ 5116972 w 5116972"/>
              <a:gd name="connsiteY1" fmla="*/ 0 h 1815135"/>
              <a:gd name="connsiteX2" fmla="*/ 5116972 w 5116972"/>
              <a:gd name="connsiteY2" fmla="*/ 1815135 h 1815135"/>
              <a:gd name="connsiteX3" fmla="*/ 0 w 5116972"/>
              <a:gd name="connsiteY3" fmla="*/ 1815135 h 1815135"/>
            </a:gdLst>
            <a:ahLst/>
            <a:cxnLst>
              <a:cxn ang="0">
                <a:pos x="connsiteX0" y="connsiteY0"/>
              </a:cxn>
              <a:cxn ang="0">
                <a:pos x="connsiteX1" y="connsiteY1"/>
              </a:cxn>
              <a:cxn ang="0">
                <a:pos x="connsiteX2" y="connsiteY2"/>
              </a:cxn>
              <a:cxn ang="0">
                <a:pos x="connsiteX3" y="connsiteY3"/>
              </a:cxn>
            </a:cxnLst>
            <a:rect l="l" t="t" r="r" b="b"/>
            <a:pathLst>
              <a:path w="5116972" h="1815135">
                <a:moveTo>
                  <a:pt x="0" y="0"/>
                </a:moveTo>
                <a:lnTo>
                  <a:pt x="5116972" y="0"/>
                </a:lnTo>
                <a:lnTo>
                  <a:pt x="5116972" y="1815135"/>
                </a:lnTo>
                <a:lnTo>
                  <a:pt x="0" y="1815135"/>
                </a:lnTo>
                <a:close/>
              </a:path>
            </a:pathLst>
          </a:custGeom>
        </p:spPr>
        <p:txBody>
          <a:bodyPr wrap="square">
            <a:noAutofit/>
          </a:bodyPr>
          <a:lstStyle/>
          <a:p>
            <a:endParaRPr lang="zh-CN" altLang="en-US"/>
          </a:p>
        </p:txBody>
      </p:sp>
      <p:sp>
        <p:nvSpPr>
          <p:cNvPr id="13" name="图片占位符 12"/>
          <p:cNvSpPr>
            <a:spLocks noGrp="1"/>
          </p:cNvSpPr>
          <p:nvPr>
            <p:ph type="pic" sz="quarter" idx="12"/>
          </p:nvPr>
        </p:nvSpPr>
        <p:spPr>
          <a:xfrm>
            <a:off x="6200315" y="1616101"/>
            <a:ext cx="5116972" cy="1815135"/>
          </a:xfrm>
          <a:custGeom>
            <a:avLst/>
            <a:gdLst>
              <a:gd name="connsiteX0" fmla="*/ 0 w 5116972"/>
              <a:gd name="connsiteY0" fmla="*/ 0 h 1815135"/>
              <a:gd name="connsiteX1" fmla="*/ 5116972 w 5116972"/>
              <a:gd name="connsiteY1" fmla="*/ 0 h 1815135"/>
              <a:gd name="connsiteX2" fmla="*/ 5116972 w 5116972"/>
              <a:gd name="connsiteY2" fmla="*/ 1815135 h 1815135"/>
              <a:gd name="connsiteX3" fmla="*/ 0 w 5116972"/>
              <a:gd name="connsiteY3" fmla="*/ 1815135 h 1815135"/>
            </a:gdLst>
            <a:ahLst/>
            <a:cxnLst>
              <a:cxn ang="0">
                <a:pos x="connsiteX0" y="connsiteY0"/>
              </a:cxn>
              <a:cxn ang="0">
                <a:pos x="connsiteX1" y="connsiteY1"/>
              </a:cxn>
              <a:cxn ang="0">
                <a:pos x="connsiteX2" y="connsiteY2"/>
              </a:cxn>
              <a:cxn ang="0">
                <a:pos x="connsiteX3" y="connsiteY3"/>
              </a:cxn>
            </a:cxnLst>
            <a:rect l="l" t="t" r="r" b="b"/>
            <a:pathLst>
              <a:path w="5116972" h="1815135">
                <a:moveTo>
                  <a:pt x="0" y="0"/>
                </a:moveTo>
                <a:lnTo>
                  <a:pt x="5116972" y="0"/>
                </a:lnTo>
                <a:lnTo>
                  <a:pt x="5116972" y="1815135"/>
                </a:lnTo>
                <a:lnTo>
                  <a:pt x="0" y="1815135"/>
                </a:lnTo>
                <a:close/>
              </a:path>
            </a:pathLst>
          </a:custGeom>
        </p:spPr>
        <p:txBody>
          <a:bodyPr wrap="square">
            <a:noAutofit/>
          </a:bodyPr>
          <a:lstStyle/>
          <a:p>
            <a:endParaRPr lang="zh-CN" altLang="en-US"/>
          </a:p>
        </p:txBody>
      </p:sp>
      <p:sp>
        <p:nvSpPr>
          <p:cNvPr id="15" name="图片占位符 14"/>
          <p:cNvSpPr>
            <a:spLocks noGrp="1"/>
          </p:cNvSpPr>
          <p:nvPr>
            <p:ph type="pic" sz="quarter" idx="13"/>
          </p:nvPr>
        </p:nvSpPr>
        <p:spPr>
          <a:xfrm>
            <a:off x="6200315" y="3793785"/>
            <a:ext cx="5116972" cy="1815135"/>
          </a:xfrm>
          <a:custGeom>
            <a:avLst/>
            <a:gdLst>
              <a:gd name="connsiteX0" fmla="*/ 0 w 5116972"/>
              <a:gd name="connsiteY0" fmla="*/ 0 h 1815135"/>
              <a:gd name="connsiteX1" fmla="*/ 5116972 w 5116972"/>
              <a:gd name="connsiteY1" fmla="*/ 0 h 1815135"/>
              <a:gd name="connsiteX2" fmla="*/ 5116972 w 5116972"/>
              <a:gd name="connsiteY2" fmla="*/ 1815135 h 1815135"/>
              <a:gd name="connsiteX3" fmla="*/ 0 w 5116972"/>
              <a:gd name="connsiteY3" fmla="*/ 1815135 h 1815135"/>
            </a:gdLst>
            <a:ahLst/>
            <a:cxnLst>
              <a:cxn ang="0">
                <a:pos x="connsiteX0" y="connsiteY0"/>
              </a:cxn>
              <a:cxn ang="0">
                <a:pos x="connsiteX1" y="connsiteY1"/>
              </a:cxn>
              <a:cxn ang="0">
                <a:pos x="connsiteX2" y="connsiteY2"/>
              </a:cxn>
              <a:cxn ang="0">
                <a:pos x="connsiteX3" y="connsiteY3"/>
              </a:cxn>
            </a:cxnLst>
            <a:rect l="l" t="t" r="r" b="b"/>
            <a:pathLst>
              <a:path w="5116972" h="1815135">
                <a:moveTo>
                  <a:pt x="0" y="0"/>
                </a:moveTo>
                <a:lnTo>
                  <a:pt x="5116972" y="0"/>
                </a:lnTo>
                <a:lnTo>
                  <a:pt x="5116972" y="1815135"/>
                </a:lnTo>
                <a:lnTo>
                  <a:pt x="0" y="1815135"/>
                </a:lnTo>
                <a:close/>
              </a:path>
            </a:pathLst>
          </a:custGeom>
        </p:spPr>
        <p:txBody>
          <a:bodyPr wrap="square">
            <a:noAutofit/>
          </a:bodyPr>
          <a:lstStyle/>
          <a:p>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10" name="图片占位符 9"/>
          <p:cNvSpPr>
            <a:spLocks noGrp="1"/>
          </p:cNvSpPr>
          <p:nvPr>
            <p:ph type="pic" sz="quarter" idx="10"/>
          </p:nvPr>
        </p:nvSpPr>
        <p:spPr>
          <a:xfrm>
            <a:off x="1413036" y="1986039"/>
            <a:ext cx="2864878" cy="2456948"/>
          </a:xfrm>
          <a:custGeom>
            <a:avLst/>
            <a:gdLst>
              <a:gd name="connsiteX0" fmla="*/ 614238 w 2864878"/>
              <a:gd name="connsiteY0" fmla="*/ 0 h 2456948"/>
              <a:gd name="connsiteX1" fmla="*/ 2250641 w 2864878"/>
              <a:gd name="connsiteY1" fmla="*/ 0 h 2456948"/>
              <a:gd name="connsiteX2" fmla="*/ 2864878 w 2864878"/>
              <a:gd name="connsiteY2" fmla="*/ 1228474 h 2456948"/>
              <a:gd name="connsiteX3" fmla="*/ 2250641 w 2864878"/>
              <a:gd name="connsiteY3" fmla="*/ 2456948 h 2456948"/>
              <a:gd name="connsiteX4" fmla="*/ 614238 w 2864878"/>
              <a:gd name="connsiteY4" fmla="*/ 2456948 h 2456948"/>
              <a:gd name="connsiteX5" fmla="*/ 0 w 2864878"/>
              <a:gd name="connsiteY5" fmla="*/ 1228474 h 2456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4878" h="2456948">
                <a:moveTo>
                  <a:pt x="614238" y="0"/>
                </a:moveTo>
                <a:lnTo>
                  <a:pt x="2250641" y="0"/>
                </a:lnTo>
                <a:lnTo>
                  <a:pt x="2864878" y="1228474"/>
                </a:lnTo>
                <a:lnTo>
                  <a:pt x="2250641" y="2456948"/>
                </a:lnTo>
                <a:lnTo>
                  <a:pt x="614238" y="2456948"/>
                </a:lnTo>
                <a:lnTo>
                  <a:pt x="0" y="1228474"/>
                </a:lnTo>
                <a:close/>
              </a:path>
            </a:pathLst>
          </a:custGeom>
        </p:spPr>
        <p:txBody>
          <a:bodyPr wrap="square">
            <a:noAutofit/>
          </a:bodyPr>
          <a:lstStyle/>
          <a:p>
            <a:endParaRPr lang="zh-CN" altLang="en-US"/>
          </a:p>
        </p:txBody>
      </p:sp>
      <p:sp>
        <p:nvSpPr>
          <p:cNvPr id="11" name="图片占位符 10"/>
          <p:cNvSpPr>
            <a:spLocks noGrp="1"/>
          </p:cNvSpPr>
          <p:nvPr>
            <p:ph type="pic" sz="quarter" idx="11"/>
          </p:nvPr>
        </p:nvSpPr>
        <p:spPr>
          <a:xfrm>
            <a:off x="4670586" y="1986039"/>
            <a:ext cx="2864878" cy="2456948"/>
          </a:xfrm>
          <a:custGeom>
            <a:avLst/>
            <a:gdLst>
              <a:gd name="connsiteX0" fmla="*/ 614238 w 2864878"/>
              <a:gd name="connsiteY0" fmla="*/ 0 h 2456948"/>
              <a:gd name="connsiteX1" fmla="*/ 2250641 w 2864878"/>
              <a:gd name="connsiteY1" fmla="*/ 0 h 2456948"/>
              <a:gd name="connsiteX2" fmla="*/ 2864878 w 2864878"/>
              <a:gd name="connsiteY2" fmla="*/ 1228474 h 2456948"/>
              <a:gd name="connsiteX3" fmla="*/ 2250641 w 2864878"/>
              <a:gd name="connsiteY3" fmla="*/ 2456948 h 2456948"/>
              <a:gd name="connsiteX4" fmla="*/ 614238 w 2864878"/>
              <a:gd name="connsiteY4" fmla="*/ 2456948 h 2456948"/>
              <a:gd name="connsiteX5" fmla="*/ 0 w 2864878"/>
              <a:gd name="connsiteY5" fmla="*/ 1228474 h 2456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4878" h="2456948">
                <a:moveTo>
                  <a:pt x="614238" y="0"/>
                </a:moveTo>
                <a:lnTo>
                  <a:pt x="2250641" y="0"/>
                </a:lnTo>
                <a:lnTo>
                  <a:pt x="2864878" y="1228474"/>
                </a:lnTo>
                <a:lnTo>
                  <a:pt x="2250641" y="2456948"/>
                </a:lnTo>
                <a:lnTo>
                  <a:pt x="614238" y="2456948"/>
                </a:lnTo>
                <a:lnTo>
                  <a:pt x="0" y="1228474"/>
                </a:lnTo>
                <a:close/>
              </a:path>
            </a:pathLst>
          </a:custGeom>
        </p:spPr>
        <p:txBody>
          <a:bodyPr wrap="square">
            <a:noAutofit/>
          </a:bodyPr>
          <a:lstStyle/>
          <a:p>
            <a:endParaRPr lang="zh-CN" altLang="en-US"/>
          </a:p>
        </p:txBody>
      </p:sp>
      <p:sp>
        <p:nvSpPr>
          <p:cNvPr id="12" name="图片占位符 11"/>
          <p:cNvSpPr>
            <a:spLocks noGrp="1"/>
          </p:cNvSpPr>
          <p:nvPr>
            <p:ph type="pic" sz="quarter" idx="12"/>
          </p:nvPr>
        </p:nvSpPr>
        <p:spPr>
          <a:xfrm>
            <a:off x="7928136" y="1986039"/>
            <a:ext cx="2864878" cy="2456948"/>
          </a:xfrm>
          <a:custGeom>
            <a:avLst/>
            <a:gdLst>
              <a:gd name="connsiteX0" fmla="*/ 614238 w 2864878"/>
              <a:gd name="connsiteY0" fmla="*/ 0 h 2456948"/>
              <a:gd name="connsiteX1" fmla="*/ 2250641 w 2864878"/>
              <a:gd name="connsiteY1" fmla="*/ 0 h 2456948"/>
              <a:gd name="connsiteX2" fmla="*/ 2864878 w 2864878"/>
              <a:gd name="connsiteY2" fmla="*/ 1228474 h 2456948"/>
              <a:gd name="connsiteX3" fmla="*/ 2250641 w 2864878"/>
              <a:gd name="connsiteY3" fmla="*/ 2456948 h 2456948"/>
              <a:gd name="connsiteX4" fmla="*/ 614238 w 2864878"/>
              <a:gd name="connsiteY4" fmla="*/ 2456948 h 2456948"/>
              <a:gd name="connsiteX5" fmla="*/ 0 w 2864878"/>
              <a:gd name="connsiteY5" fmla="*/ 1228474 h 2456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64878" h="2456948">
                <a:moveTo>
                  <a:pt x="614238" y="0"/>
                </a:moveTo>
                <a:lnTo>
                  <a:pt x="2250641" y="0"/>
                </a:lnTo>
                <a:lnTo>
                  <a:pt x="2864878" y="1228474"/>
                </a:lnTo>
                <a:lnTo>
                  <a:pt x="2250641" y="2456948"/>
                </a:lnTo>
                <a:lnTo>
                  <a:pt x="614238" y="2456948"/>
                </a:lnTo>
                <a:lnTo>
                  <a:pt x="0" y="1228474"/>
                </a:lnTo>
                <a:close/>
              </a:path>
            </a:pathLst>
          </a:custGeom>
        </p:spPr>
        <p:txBody>
          <a:bodyPr wrap="square">
            <a:noAutofit/>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229664" y="1955801"/>
            <a:ext cx="1641860" cy="1624794"/>
          </a:xfrm>
          <a:custGeom>
            <a:avLst/>
            <a:gdLst>
              <a:gd name="connsiteX0" fmla="*/ 820930 w 1641860"/>
              <a:gd name="connsiteY0" fmla="*/ 0 h 1624794"/>
              <a:gd name="connsiteX1" fmla="*/ 1641860 w 1641860"/>
              <a:gd name="connsiteY1" fmla="*/ 812397 h 1624794"/>
              <a:gd name="connsiteX2" fmla="*/ 820930 w 1641860"/>
              <a:gd name="connsiteY2" fmla="*/ 1624794 h 1624794"/>
              <a:gd name="connsiteX3" fmla="*/ 0 w 1641860"/>
              <a:gd name="connsiteY3" fmla="*/ 812397 h 1624794"/>
              <a:gd name="connsiteX4" fmla="*/ 820930 w 1641860"/>
              <a:gd name="connsiteY4" fmla="*/ 0 h 1624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1860" h="1624794">
                <a:moveTo>
                  <a:pt x="820930" y="0"/>
                </a:moveTo>
                <a:cubicBezTo>
                  <a:pt x="1274317" y="0"/>
                  <a:pt x="1641860" y="363723"/>
                  <a:pt x="1641860" y="812397"/>
                </a:cubicBezTo>
                <a:cubicBezTo>
                  <a:pt x="1641860" y="1261071"/>
                  <a:pt x="1274317" y="1624794"/>
                  <a:pt x="820930" y="1624794"/>
                </a:cubicBezTo>
                <a:cubicBezTo>
                  <a:pt x="367543" y="1624794"/>
                  <a:pt x="0" y="1261071"/>
                  <a:pt x="0" y="812397"/>
                </a:cubicBezTo>
                <a:cubicBezTo>
                  <a:pt x="0" y="363723"/>
                  <a:pt x="367543" y="0"/>
                  <a:pt x="820930" y="0"/>
                </a:cubicBezTo>
                <a:close/>
              </a:path>
            </a:pathLst>
          </a:custGeom>
        </p:spPr>
        <p:txBody>
          <a:bodyPr wrap="square">
            <a:noAutofit/>
          </a:bodyPr>
          <a:lstStyle/>
          <a:p>
            <a:endParaRPr lang="zh-CN" altLang="en-US"/>
          </a:p>
        </p:txBody>
      </p:sp>
      <p:sp>
        <p:nvSpPr>
          <p:cNvPr id="13" name="图片占位符 12"/>
          <p:cNvSpPr>
            <a:spLocks noGrp="1"/>
          </p:cNvSpPr>
          <p:nvPr>
            <p:ph type="pic" sz="quarter" idx="11"/>
          </p:nvPr>
        </p:nvSpPr>
        <p:spPr>
          <a:xfrm>
            <a:off x="3841929" y="1955801"/>
            <a:ext cx="1641860" cy="1624794"/>
          </a:xfrm>
          <a:custGeom>
            <a:avLst/>
            <a:gdLst>
              <a:gd name="connsiteX0" fmla="*/ 820930 w 1641860"/>
              <a:gd name="connsiteY0" fmla="*/ 0 h 1624794"/>
              <a:gd name="connsiteX1" fmla="*/ 1641860 w 1641860"/>
              <a:gd name="connsiteY1" fmla="*/ 812397 h 1624794"/>
              <a:gd name="connsiteX2" fmla="*/ 820930 w 1641860"/>
              <a:gd name="connsiteY2" fmla="*/ 1624794 h 1624794"/>
              <a:gd name="connsiteX3" fmla="*/ 0 w 1641860"/>
              <a:gd name="connsiteY3" fmla="*/ 812397 h 1624794"/>
              <a:gd name="connsiteX4" fmla="*/ 820930 w 1641860"/>
              <a:gd name="connsiteY4" fmla="*/ 0 h 1624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1860" h="1624794">
                <a:moveTo>
                  <a:pt x="820930" y="0"/>
                </a:moveTo>
                <a:cubicBezTo>
                  <a:pt x="1274317" y="0"/>
                  <a:pt x="1641860" y="363723"/>
                  <a:pt x="1641860" y="812397"/>
                </a:cubicBezTo>
                <a:cubicBezTo>
                  <a:pt x="1641860" y="1261071"/>
                  <a:pt x="1274317" y="1624794"/>
                  <a:pt x="820930" y="1624794"/>
                </a:cubicBezTo>
                <a:cubicBezTo>
                  <a:pt x="367543" y="1624794"/>
                  <a:pt x="0" y="1261071"/>
                  <a:pt x="0" y="812397"/>
                </a:cubicBezTo>
                <a:cubicBezTo>
                  <a:pt x="0" y="363723"/>
                  <a:pt x="367543" y="0"/>
                  <a:pt x="820930" y="0"/>
                </a:cubicBezTo>
                <a:close/>
              </a:path>
            </a:pathLst>
          </a:custGeom>
        </p:spPr>
        <p:txBody>
          <a:bodyPr wrap="square">
            <a:noAutofit/>
          </a:bodyPr>
          <a:lstStyle/>
          <a:p>
            <a:endParaRPr lang="zh-CN" altLang="en-US"/>
          </a:p>
        </p:txBody>
      </p:sp>
      <p:sp>
        <p:nvSpPr>
          <p:cNvPr id="14" name="图片占位符 13"/>
          <p:cNvSpPr>
            <a:spLocks noGrp="1"/>
          </p:cNvSpPr>
          <p:nvPr>
            <p:ph type="pic" sz="quarter" idx="12"/>
          </p:nvPr>
        </p:nvSpPr>
        <p:spPr>
          <a:xfrm>
            <a:off x="6454193" y="1955801"/>
            <a:ext cx="1641860" cy="1624794"/>
          </a:xfrm>
          <a:custGeom>
            <a:avLst/>
            <a:gdLst>
              <a:gd name="connsiteX0" fmla="*/ 820930 w 1641860"/>
              <a:gd name="connsiteY0" fmla="*/ 0 h 1624794"/>
              <a:gd name="connsiteX1" fmla="*/ 1641860 w 1641860"/>
              <a:gd name="connsiteY1" fmla="*/ 812397 h 1624794"/>
              <a:gd name="connsiteX2" fmla="*/ 820930 w 1641860"/>
              <a:gd name="connsiteY2" fmla="*/ 1624794 h 1624794"/>
              <a:gd name="connsiteX3" fmla="*/ 0 w 1641860"/>
              <a:gd name="connsiteY3" fmla="*/ 812397 h 1624794"/>
              <a:gd name="connsiteX4" fmla="*/ 820930 w 1641860"/>
              <a:gd name="connsiteY4" fmla="*/ 0 h 1624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1860" h="1624794">
                <a:moveTo>
                  <a:pt x="820930" y="0"/>
                </a:moveTo>
                <a:cubicBezTo>
                  <a:pt x="1274317" y="0"/>
                  <a:pt x="1641860" y="363723"/>
                  <a:pt x="1641860" y="812397"/>
                </a:cubicBezTo>
                <a:cubicBezTo>
                  <a:pt x="1641860" y="1261071"/>
                  <a:pt x="1274317" y="1624794"/>
                  <a:pt x="820930" y="1624794"/>
                </a:cubicBezTo>
                <a:cubicBezTo>
                  <a:pt x="367543" y="1624794"/>
                  <a:pt x="0" y="1261071"/>
                  <a:pt x="0" y="812397"/>
                </a:cubicBezTo>
                <a:cubicBezTo>
                  <a:pt x="0" y="363723"/>
                  <a:pt x="367543" y="0"/>
                  <a:pt x="820930" y="0"/>
                </a:cubicBezTo>
                <a:close/>
              </a:path>
            </a:pathLst>
          </a:custGeom>
        </p:spPr>
        <p:txBody>
          <a:bodyPr wrap="square">
            <a:noAutofit/>
          </a:bodyPr>
          <a:lstStyle/>
          <a:p>
            <a:endParaRPr lang="zh-CN" altLang="en-US" dirty="0"/>
          </a:p>
        </p:txBody>
      </p:sp>
      <p:sp>
        <p:nvSpPr>
          <p:cNvPr id="15" name="图片占位符 14"/>
          <p:cNvSpPr>
            <a:spLocks noGrp="1"/>
          </p:cNvSpPr>
          <p:nvPr>
            <p:ph type="pic" sz="quarter" idx="13"/>
          </p:nvPr>
        </p:nvSpPr>
        <p:spPr>
          <a:xfrm>
            <a:off x="9066458" y="1955801"/>
            <a:ext cx="1641860" cy="1624794"/>
          </a:xfrm>
          <a:custGeom>
            <a:avLst/>
            <a:gdLst>
              <a:gd name="connsiteX0" fmla="*/ 820930 w 1641860"/>
              <a:gd name="connsiteY0" fmla="*/ 0 h 1624794"/>
              <a:gd name="connsiteX1" fmla="*/ 1641860 w 1641860"/>
              <a:gd name="connsiteY1" fmla="*/ 812397 h 1624794"/>
              <a:gd name="connsiteX2" fmla="*/ 820930 w 1641860"/>
              <a:gd name="connsiteY2" fmla="*/ 1624794 h 1624794"/>
              <a:gd name="connsiteX3" fmla="*/ 0 w 1641860"/>
              <a:gd name="connsiteY3" fmla="*/ 812397 h 1624794"/>
              <a:gd name="connsiteX4" fmla="*/ 820930 w 1641860"/>
              <a:gd name="connsiteY4" fmla="*/ 0 h 1624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1860" h="1624794">
                <a:moveTo>
                  <a:pt x="820930" y="0"/>
                </a:moveTo>
                <a:cubicBezTo>
                  <a:pt x="1274317" y="0"/>
                  <a:pt x="1641860" y="363723"/>
                  <a:pt x="1641860" y="812397"/>
                </a:cubicBezTo>
                <a:cubicBezTo>
                  <a:pt x="1641860" y="1261071"/>
                  <a:pt x="1274317" y="1624794"/>
                  <a:pt x="820930" y="1624794"/>
                </a:cubicBezTo>
                <a:cubicBezTo>
                  <a:pt x="367543" y="1624794"/>
                  <a:pt x="0" y="1261071"/>
                  <a:pt x="0" y="812397"/>
                </a:cubicBezTo>
                <a:cubicBezTo>
                  <a:pt x="0" y="363723"/>
                  <a:pt x="367543" y="0"/>
                  <a:pt x="820930" y="0"/>
                </a:cubicBezTo>
                <a:close/>
              </a:path>
            </a:pathLst>
          </a:custGeom>
        </p:spPr>
        <p:txBody>
          <a:bodyPr wrap="square">
            <a:noAutofit/>
          </a:bodyPr>
          <a:lstStyle/>
          <a:p>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10" name="图片占位符 9"/>
          <p:cNvSpPr>
            <a:spLocks noGrp="1"/>
          </p:cNvSpPr>
          <p:nvPr>
            <p:ph type="pic" sz="quarter" idx="10"/>
          </p:nvPr>
        </p:nvSpPr>
        <p:spPr>
          <a:xfrm>
            <a:off x="4100870" y="1641487"/>
            <a:ext cx="3708001" cy="2347284"/>
          </a:xfrm>
          <a:custGeom>
            <a:avLst/>
            <a:gdLst>
              <a:gd name="connsiteX0" fmla="*/ 0 w 3708001"/>
              <a:gd name="connsiteY0" fmla="*/ 0 h 2347284"/>
              <a:gd name="connsiteX1" fmla="*/ 3708001 w 3708001"/>
              <a:gd name="connsiteY1" fmla="*/ 0 h 2347284"/>
              <a:gd name="connsiteX2" fmla="*/ 3708001 w 3708001"/>
              <a:gd name="connsiteY2" fmla="*/ 2347284 h 2347284"/>
              <a:gd name="connsiteX3" fmla="*/ 0 w 3708001"/>
              <a:gd name="connsiteY3" fmla="*/ 2347284 h 2347284"/>
            </a:gdLst>
            <a:ahLst/>
            <a:cxnLst>
              <a:cxn ang="0">
                <a:pos x="connsiteX0" y="connsiteY0"/>
              </a:cxn>
              <a:cxn ang="0">
                <a:pos x="connsiteX1" y="connsiteY1"/>
              </a:cxn>
              <a:cxn ang="0">
                <a:pos x="connsiteX2" y="connsiteY2"/>
              </a:cxn>
              <a:cxn ang="0">
                <a:pos x="connsiteX3" y="connsiteY3"/>
              </a:cxn>
            </a:cxnLst>
            <a:rect l="l" t="t" r="r" b="b"/>
            <a:pathLst>
              <a:path w="3708001" h="2347284">
                <a:moveTo>
                  <a:pt x="0" y="0"/>
                </a:moveTo>
                <a:lnTo>
                  <a:pt x="3708001" y="0"/>
                </a:lnTo>
                <a:lnTo>
                  <a:pt x="3708001" y="2347284"/>
                </a:lnTo>
                <a:lnTo>
                  <a:pt x="0" y="2347284"/>
                </a:lnTo>
                <a:close/>
              </a:path>
            </a:pathLst>
          </a:custGeom>
        </p:spPr>
        <p:txBody>
          <a:bodyPr wrap="square">
            <a:noAutofit/>
          </a:bodyPr>
          <a:lstStyle/>
          <a:p>
            <a:endParaRPr lang="zh-CN" altLang="en-US"/>
          </a:p>
        </p:txBody>
      </p:sp>
      <p:sp>
        <p:nvSpPr>
          <p:cNvPr id="11" name="图片占位符 10"/>
          <p:cNvSpPr>
            <a:spLocks noGrp="1"/>
          </p:cNvSpPr>
          <p:nvPr>
            <p:ph type="pic" sz="quarter" idx="11"/>
          </p:nvPr>
        </p:nvSpPr>
        <p:spPr>
          <a:xfrm>
            <a:off x="7979202" y="1641488"/>
            <a:ext cx="3323559" cy="2051173"/>
          </a:xfrm>
          <a:custGeom>
            <a:avLst/>
            <a:gdLst>
              <a:gd name="connsiteX0" fmla="*/ 0 w 3323559"/>
              <a:gd name="connsiteY0" fmla="*/ 0 h 2051173"/>
              <a:gd name="connsiteX1" fmla="*/ 3323559 w 3323559"/>
              <a:gd name="connsiteY1" fmla="*/ 0 h 2051173"/>
              <a:gd name="connsiteX2" fmla="*/ 3323559 w 3323559"/>
              <a:gd name="connsiteY2" fmla="*/ 2051173 h 2051173"/>
              <a:gd name="connsiteX3" fmla="*/ 0 w 3323559"/>
              <a:gd name="connsiteY3" fmla="*/ 2051173 h 2051173"/>
            </a:gdLst>
            <a:ahLst/>
            <a:cxnLst>
              <a:cxn ang="0">
                <a:pos x="connsiteX0" y="connsiteY0"/>
              </a:cxn>
              <a:cxn ang="0">
                <a:pos x="connsiteX1" y="connsiteY1"/>
              </a:cxn>
              <a:cxn ang="0">
                <a:pos x="connsiteX2" y="connsiteY2"/>
              </a:cxn>
              <a:cxn ang="0">
                <a:pos x="connsiteX3" y="connsiteY3"/>
              </a:cxn>
            </a:cxnLst>
            <a:rect l="l" t="t" r="r" b="b"/>
            <a:pathLst>
              <a:path w="3323559" h="2051173">
                <a:moveTo>
                  <a:pt x="0" y="0"/>
                </a:moveTo>
                <a:lnTo>
                  <a:pt x="3323559" y="0"/>
                </a:lnTo>
                <a:lnTo>
                  <a:pt x="3323559" y="2051173"/>
                </a:lnTo>
                <a:lnTo>
                  <a:pt x="0" y="2051173"/>
                </a:lnTo>
                <a:close/>
              </a:path>
            </a:pathLst>
          </a:custGeom>
        </p:spPr>
        <p:txBody>
          <a:bodyPr wrap="square">
            <a:noAutofit/>
          </a:bodyPr>
          <a:lstStyle/>
          <a:p>
            <a:endParaRPr lang="zh-CN" altLang="en-US"/>
          </a:p>
        </p:txBody>
      </p:sp>
      <p:sp>
        <p:nvSpPr>
          <p:cNvPr id="12" name="图片占位符 11"/>
          <p:cNvSpPr>
            <a:spLocks noGrp="1"/>
          </p:cNvSpPr>
          <p:nvPr>
            <p:ph type="pic" sz="quarter" idx="12"/>
          </p:nvPr>
        </p:nvSpPr>
        <p:spPr>
          <a:xfrm>
            <a:off x="874714" y="4172231"/>
            <a:ext cx="6934157" cy="1765008"/>
          </a:xfrm>
          <a:custGeom>
            <a:avLst/>
            <a:gdLst>
              <a:gd name="connsiteX0" fmla="*/ 0 w 6934157"/>
              <a:gd name="connsiteY0" fmla="*/ 0 h 1765008"/>
              <a:gd name="connsiteX1" fmla="*/ 6934157 w 6934157"/>
              <a:gd name="connsiteY1" fmla="*/ 0 h 1765008"/>
              <a:gd name="connsiteX2" fmla="*/ 6934157 w 6934157"/>
              <a:gd name="connsiteY2" fmla="*/ 1765008 h 1765008"/>
              <a:gd name="connsiteX3" fmla="*/ 0 w 6934157"/>
              <a:gd name="connsiteY3" fmla="*/ 1765008 h 1765008"/>
            </a:gdLst>
            <a:ahLst/>
            <a:cxnLst>
              <a:cxn ang="0">
                <a:pos x="connsiteX0" y="connsiteY0"/>
              </a:cxn>
              <a:cxn ang="0">
                <a:pos x="connsiteX1" y="connsiteY1"/>
              </a:cxn>
              <a:cxn ang="0">
                <a:pos x="connsiteX2" y="connsiteY2"/>
              </a:cxn>
              <a:cxn ang="0">
                <a:pos x="connsiteX3" y="connsiteY3"/>
              </a:cxn>
            </a:cxnLst>
            <a:rect l="l" t="t" r="r" b="b"/>
            <a:pathLst>
              <a:path w="6934157" h="1765008">
                <a:moveTo>
                  <a:pt x="0" y="0"/>
                </a:moveTo>
                <a:lnTo>
                  <a:pt x="6934157" y="0"/>
                </a:lnTo>
                <a:lnTo>
                  <a:pt x="6934157" y="1765008"/>
                </a:lnTo>
                <a:lnTo>
                  <a:pt x="0" y="1765008"/>
                </a:lnTo>
                <a:close/>
              </a:path>
            </a:pathLst>
          </a:custGeom>
        </p:spPr>
        <p:txBody>
          <a:bodyPr wrap="square">
            <a:noAutofit/>
          </a:bodyPr>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菱形 6"/>
          <p:cNvSpPr/>
          <p:nvPr userDrawn="1"/>
        </p:nvSpPr>
        <p:spPr>
          <a:xfrm>
            <a:off x="1350131" y="622304"/>
            <a:ext cx="334960" cy="334960"/>
          </a:xfrm>
          <a:prstGeom prst="diamond">
            <a:avLst/>
          </a:pr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1" y="0"/>
            <a:ext cx="12192000" cy="79123"/>
          </a:xfrm>
          <a:prstGeom prst="rect">
            <a:avLst/>
          </a:prstGeom>
          <a:solidFill>
            <a:srgbClr val="152E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userDrawn="1"/>
        </p:nvSpPr>
        <p:spPr>
          <a:xfrm>
            <a:off x="511930" y="1"/>
            <a:ext cx="1676402" cy="914401"/>
          </a:xfrm>
          <a:custGeom>
            <a:avLst/>
            <a:gdLst>
              <a:gd name="connsiteX0" fmla="*/ 76200 w 1676402"/>
              <a:gd name="connsiteY0" fmla="*/ 0 h 914401"/>
              <a:gd name="connsiteX1" fmla="*/ 1600202 w 1676402"/>
              <a:gd name="connsiteY1" fmla="*/ 0 h 914401"/>
              <a:gd name="connsiteX2" fmla="*/ 1676402 w 1676402"/>
              <a:gd name="connsiteY2" fmla="*/ 76200 h 914401"/>
              <a:gd name="connsiteX3" fmla="*/ 838201 w 1676402"/>
              <a:gd name="connsiteY3" fmla="*/ 914401 h 914401"/>
              <a:gd name="connsiteX4" fmla="*/ 0 w 1676402"/>
              <a:gd name="connsiteY4" fmla="*/ 76200 h 914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6402" h="914401">
                <a:moveTo>
                  <a:pt x="76200" y="0"/>
                </a:moveTo>
                <a:lnTo>
                  <a:pt x="1600202" y="0"/>
                </a:lnTo>
                <a:lnTo>
                  <a:pt x="1676402" y="76200"/>
                </a:lnTo>
                <a:lnTo>
                  <a:pt x="838201" y="914401"/>
                </a:lnTo>
                <a:lnTo>
                  <a:pt x="0" y="762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userDrawn="1"/>
        </p:nvSpPr>
        <p:spPr>
          <a:xfrm>
            <a:off x="511930" y="222628"/>
            <a:ext cx="621545" cy="621545"/>
          </a:xfrm>
          <a:prstGeom prst="diamond">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1" y="6778877"/>
            <a:ext cx="12192000" cy="79123"/>
          </a:xfrm>
          <a:prstGeom prst="rect">
            <a:avLst/>
          </a:prstGeom>
          <a:solidFill>
            <a:srgbClr val="152E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4.png"/><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3.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3.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3.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3.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7.xml.rels><?xml version="1.0" encoding="UTF-8" standalone="yes"?>
<Relationships xmlns="http://schemas.openxmlformats.org/package/2006/relationships"><Relationship Id="rId8" Type="http://schemas.openxmlformats.org/officeDocument/2006/relationships/diagramData" Target="../diagrams/data13.xml"/><Relationship Id="rId3" Type="http://schemas.openxmlformats.org/officeDocument/2006/relationships/diagramData" Target="../diagrams/data12.xml"/><Relationship Id="rId7" Type="http://schemas.microsoft.com/office/2007/relationships/diagramDrawing" Target="../diagrams/drawing12.xml"/><Relationship Id="rId12" Type="http://schemas.microsoft.com/office/2007/relationships/diagramDrawing" Target="../diagrams/drawing13.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Colors" Target="../diagrams/colors12.xml"/><Relationship Id="rId11" Type="http://schemas.openxmlformats.org/officeDocument/2006/relationships/diagramColors" Target="../diagrams/colors13.xml"/><Relationship Id="rId5" Type="http://schemas.openxmlformats.org/officeDocument/2006/relationships/diagramQuickStyle" Target="../diagrams/quickStyle12.xml"/><Relationship Id="rId10" Type="http://schemas.openxmlformats.org/officeDocument/2006/relationships/diagramQuickStyle" Target="../diagrams/quickStyle13.xml"/><Relationship Id="rId4" Type="http://schemas.openxmlformats.org/officeDocument/2006/relationships/diagramLayout" Target="../diagrams/layout12.xml"/><Relationship Id="rId9" Type="http://schemas.openxmlformats.org/officeDocument/2006/relationships/diagramLayout" Target="../diagrams/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jp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8.jpg"/><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diagramLayout" Target="../diagrams/layout4.xml"/><Relationship Id="rId7" Type="http://schemas.openxmlformats.org/officeDocument/2006/relationships/diagramData" Target="../diagrams/data5.xml"/><Relationship Id="rId2" Type="http://schemas.openxmlformats.org/officeDocument/2006/relationships/diagramData" Target="../diagrams/data4.xml"/><Relationship Id="rId1" Type="http://schemas.openxmlformats.org/officeDocument/2006/relationships/slideLayout" Target="../slideLayouts/slideLayout3.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tile tx="0" ty="0" sx="100000" sy="100000" flip="none" algn="tl"/>
        </a:blipFill>
        <a:effectLst/>
      </p:bgPr>
    </p:bg>
    <p:spTree>
      <p:nvGrpSpPr>
        <p:cNvPr id="1" name=""/>
        <p:cNvGrpSpPr/>
        <p:nvPr/>
      </p:nvGrpSpPr>
      <p:grpSpPr>
        <a:xfrm>
          <a:off x="0" y="0"/>
          <a:ext cx="0" cy="0"/>
          <a:chOff x="0" y="0"/>
          <a:chExt cx="0" cy="0"/>
        </a:xfrm>
      </p:grpSpPr>
      <p:sp>
        <p:nvSpPr>
          <p:cNvPr id="414" name="任意多边形: 形状 413"/>
          <p:cNvSpPr/>
          <p:nvPr/>
        </p:nvSpPr>
        <p:spPr>
          <a:xfrm>
            <a:off x="8195577" y="0"/>
            <a:ext cx="4009778" cy="2486731"/>
          </a:xfrm>
          <a:custGeom>
            <a:avLst/>
            <a:gdLst>
              <a:gd name="connsiteX0" fmla="*/ 12046 w 4009778"/>
              <a:gd name="connsiteY0" fmla="*/ 0 h 2486731"/>
              <a:gd name="connsiteX1" fmla="*/ 4009778 w 4009778"/>
              <a:gd name="connsiteY1" fmla="*/ 0 h 2486731"/>
              <a:gd name="connsiteX2" fmla="*/ 4009778 w 4009778"/>
              <a:gd name="connsiteY2" fmla="*/ 951638 h 2486731"/>
              <a:gd name="connsiteX3" fmla="*/ 2474685 w 4009778"/>
              <a:gd name="connsiteY3" fmla="*/ 2486731 h 2486731"/>
              <a:gd name="connsiteX4" fmla="*/ 0 w 4009778"/>
              <a:gd name="connsiteY4" fmla="*/ 12046 h 2486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9778" h="2486731">
                <a:moveTo>
                  <a:pt x="12046" y="0"/>
                </a:moveTo>
                <a:lnTo>
                  <a:pt x="4009778" y="0"/>
                </a:lnTo>
                <a:lnTo>
                  <a:pt x="4009778" y="951638"/>
                </a:lnTo>
                <a:lnTo>
                  <a:pt x="2474685" y="2486731"/>
                </a:lnTo>
                <a:lnTo>
                  <a:pt x="0" y="12046"/>
                </a:lnTo>
                <a:close/>
              </a:path>
            </a:pathLst>
          </a:custGeom>
          <a:solidFill>
            <a:schemeClr val="accent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菱形 4"/>
          <p:cNvSpPr/>
          <p:nvPr/>
        </p:nvSpPr>
        <p:spPr>
          <a:xfrm>
            <a:off x="2796673" y="1933411"/>
            <a:ext cx="4937327" cy="4937327"/>
          </a:xfrm>
          <a:prstGeom prst="diamond">
            <a:avLst/>
          </a:prstGeom>
          <a:solidFill>
            <a:schemeClr val="accent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5" name="任意多边形: 形状 414"/>
          <p:cNvSpPr/>
          <p:nvPr/>
        </p:nvSpPr>
        <p:spPr>
          <a:xfrm>
            <a:off x="8210508" y="2482307"/>
            <a:ext cx="3994847" cy="4375693"/>
          </a:xfrm>
          <a:custGeom>
            <a:avLst/>
            <a:gdLst>
              <a:gd name="connsiteX0" fmla="*/ 2474686 w 4014726"/>
              <a:gd name="connsiteY0" fmla="*/ 0 h 4397467"/>
              <a:gd name="connsiteX1" fmla="*/ 4014726 w 4014726"/>
              <a:gd name="connsiteY1" fmla="*/ 1540041 h 4397467"/>
              <a:gd name="connsiteX2" fmla="*/ 4014726 w 4014726"/>
              <a:gd name="connsiteY2" fmla="*/ 3409331 h 4397467"/>
              <a:gd name="connsiteX3" fmla="*/ 3026590 w 4014726"/>
              <a:gd name="connsiteY3" fmla="*/ 4397467 h 4397467"/>
              <a:gd name="connsiteX4" fmla="*/ 1922782 w 4014726"/>
              <a:gd name="connsiteY4" fmla="*/ 4397467 h 4397467"/>
              <a:gd name="connsiteX5" fmla="*/ 0 w 4014726"/>
              <a:gd name="connsiteY5" fmla="*/ 2474686 h 4397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4726" h="4397467">
                <a:moveTo>
                  <a:pt x="2474686" y="0"/>
                </a:moveTo>
                <a:lnTo>
                  <a:pt x="4014726" y="1540041"/>
                </a:lnTo>
                <a:lnTo>
                  <a:pt x="4014726" y="3409331"/>
                </a:lnTo>
                <a:lnTo>
                  <a:pt x="3026590" y="4397467"/>
                </a:lnTo>
                <a:lnTo>
                  <a:pt x="1922782" y="4397467"/>
                </a:lnTo>
                <a:lnTo>
                  <a:pt x="0" y="2474686"/>
                </a:ln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1" name="任意多边形: 形状 410"/>
          <p:cNvSpPr/>
          <p:nvPr/>
        </p:nvSpPr>
        <p:spPr>
          <a:xfrm>
            <a:off x="10665271" y="930386"/>
            <a:ext cx="1540086" cy="3080171"/>
          </a:xfrm>
          <a:custGeom>
            <a:avLst/>
            <a:gdLst>
              <a:gd name="connsiteX0" fmla="*/ 1540086 w 1540086"/>
              <a:gd name="connsiteY0" fmla="*/ 0 h 3080171"/>
              <a:gd name="connsiteX1" fmla="*/ 1540086 w 1540086"/>
              <a:gd name="connsiteY1" fmla="*/ 3080171 h 3080171"/>
              <a:gd name="connsiteX2" fmla="*/ 0 w 1540086"/>
              <a:gd name="connsiteY2" fmla="*/ 1540086 h 3080171"/>
            </a:gdLst>
            <a:ahLst/>
            <a:cxnLst>
              <a:cxn ang="0">
                <a:pos x="connsiteX0" y="connsiteY0"/>
              </a:cxn>
              <a:cxn ang="0">
                <a:pos x="connsiteX1" y="connsiteY1"/>
              </a:cxn>
              <a:cxn ang="0">
                <a:pos x="connsiteX2" y="connsiteY2"/>
              </a:cxn>
            </a:cxnLst>
            <a:rect l="l" t="t" r="r" b="b"/>
            <a:pathLst>
              <a:path w="1540086" h="3080171">
                <a:moveTo>
                  <a:pt x="1540086" y="0"/>
                </a:moveTo>
                <a:lnTo>
                  <a:pt x="1540086" y="3080171"/>
                </a:lnTo>
                <a:lnTo>
                  <a:pt x="0" y="1540086"/>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3" name="任意多边形: 形状 412"/>
          <p:cNvSpPr/>
          <p:nvPr/>
        </p:nvSpPr>
        <p:spPr>
          <a:xfrm>
            <a:off x="3261138" y="-7831"/>
            <a:ext cx="4949371" cy="2492455"/>
          </a:xfrm>
          <a:custGeom>
            <a:avLst/>
            <a:gdLst>
              <a:gd name="connsiteX0" fmla="*/ 17770 w 4949371"/>
              <a:gd name="connsiteY0" fmla="*/ 0 h 2492455"/>
              <a:gd name="connsiteX1" fmla="*/ 4931601 w 4949371"/>
              <a:gd name="connsiteY1" fmla="*/ 0 h 2492455"/>
              <a:gd name="connsiteX2" fmla="*/ 4949371 w 4949371"/>
              <a:gd name="connsiteY2" fmla="*/ 17770 h 2492455"/>
              <a:gd name="connsiteX3" fmla="*/ 2474686 w 4949371"/>
              <a:gd name="connsiteY3" fmla="*/ 2492455 h 2492455"/>
              <a:gd name="connsiteX4" fmla="*/ 0 w 4949371"/>
              <a:gd name="connsiteY4" fmla="*/ 17770 h 2492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9371" h="2492455">
                <a:moveTo>
                  <a:pt x="17770" y="0"/>
                </a:moveTo>
                <a:lnTo>
                  <a:pt x="4931601" y="0"/>
                </a:lnTo>
                <a:lnTo>
                  <a:pt x="4949371" y="17770"/>
                </a:lnTo>
                <a:lnTo>
                  <a:pt x="2474686" y="2492455"/>
                </a:lnTo>
                <a:lnTo>
                  <a:pt x="0" y="17770"/>
                </a:lnTo>
                <a:close/>
              </a:path>
            </a:pathLst>
          </a:cu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7" name="任意多边形: 形状 416"/>
          <p:cNvSpPr/>
          <p:nvPr/>
        </p:nvSpPr>
        <p:spPr>
          <a:xfrm>
            <a:off x="0" y="5068207"/>
            <a:ext cx="1789793" cy="1789793"/>
          </a:xfrm>
          <a:custGeom>
            <a:avLst/>
            <a:gdLst>
              <a:gd name="connsiteX0" fmla="*/ 0 w 1789793"/>
              <a:gd name="connsiteY0" fmla="*/ 0 h 1789793"/>
              <a:gd name="connsiteX1" fmla="*/ 1789793 w 1789793"/>
              <a:gd name="connsiteY1" fmla="*/ 1789793 h 1789793"/>
              <a:gd name="connsiteX2" fmla="*/ 0 w 1789793"/>
              <a:gd name="connsiteY2" fmla="*/ 1789793 h 1789793"/>
            </a:gdLst>
            <a:ahLst/>
            <a:cxnLst>
              <a:cxn ang="0">
                <a:pos x="connsiteX0" y="connsiteY0"/>
              </a:cxn>
              <a:cxn ang="0">
                <a:pos x="connsiteX1" y="connsiteY1"/>
              </a:cxn>
              <a:cxn ang="0">
                <a:pos x="connsiteX2" y="connsiteY2"/>
              </a:cxn>
            </a:cxnLst>
            <a:rect l="l" t="t" r="r" b="b"/>
            <a:pathLst>
              <a:path w="1789793" h="1789793">
                <a:moveTo>
                  <a:pt x="0" y="0"/>
                </a:moveTo>
                <a:lnTo>
                  <a:pt x="1789793" y="1789793"/>
                </a:lnTo>
                <a:lnTo>
                  <a:pt x="0" y="1789793"/>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21" name="直接连接符 420"/>
          <p:cNvCxnSpPr/>
          <p:nvPr/>
        </p:nvCxnSpPr>
        <p:spPr>
          <a:xfrm flipH="1">
            <a:off x="687816" y="1933411"/>
            <a:ext cx="237119" cy="228600"/>
          </a:xfrm>
          <a:prstGeom prst="line">
            <a:avLst/>
          </a:prstGeom>
        </p:spPr>
        <p:style>
          <a:lnRef idx="1">
            <a:schemeClr val="accent1"/>
          </a:lnRef>
          <a:fillRef idx="0">
            <a:schemeClr val="accent1"/>
          </a:fillRef>
          <a:effectRef idx="0">
            <a:schemeClr val="accent1"/>
          </a:effectRef>
          <a:fontRef idx="minor">
            <a:schemeClr val="tx1"/>
          </a:fontRef>
        </p:style>
      </p:cxnSp>
      <p:sp>
        <p:nvSpPr>
          <p:cNvPr id="442" name="文本框 441"/>
          <p:cNvSpPr txBox="1"/>
          <p:nvPr/>
        </p:nvSpPr>
        <p:spPr>
          <a:xfrm>
            <a:off x="481827" y="2085400"/>
            <a:ext cx="8420126" cy="1717393"/>
          </a:xfrm>
          <a:prstGeom prst="rect">
            <a:avLst/>
          </a:prstGeom>
          <a:noFill/>
        </p:spPr>
        <p:txBody>
          <a:bodyPr wrap="square" rtlCol="0">
            <a:spAutoFit/>
            <a:scene3d>
              <a:camera prst="orthographicFront"/>
              <a:lightRig rig="threePt" dir="t"/>
            </a:scene3d>
            <a:sp3d contourW="12700"/>
          </a:bodyPr>
          <a:lstStyle/>
          <a:p>
            <a:pPr>
              <a:spcBef>
                <a:spcPct val="20000"/>
              </a:spcBef>
              <a:buFont typeface="Arial" charset="0"/>
              <a:buNone/>
            </a:pPr>
            <a:r>
              <a:rPr lang="zh-CN" altLang="en-US" sz="4800" b="1" dirty="0">
                <a:solidFill>
                  <a:schemeClr val="bg1"/>
                </a:solidFill>
                <a:latin typeface="黑体" pitchFamily="49" charset="-122"/>
                <a:ea typeface="黑体" pitchFamily="49" charset="-122"/>
                <a:sym typeface="Calibri" pitchFamily="34" charset="0"/>
              </a:rPr>
              <a:t>智能导航技术与自主驾驶</a:t>
            </a:r>
            <a:endParaRPr lang="en-US" altLang="zh-CN" sz="4800" b="1" dirty="0">
              <a:solidFill>
                <a:schemeClr val="bg1"/>
              </a:solidFill>
              <a:latin typeface="黑体" pitchFamily="49" charset="-122"/>
              <a:ea typeface="黑体" pitchFamily="49" charset="-122"/>
              <a:sym typeface="Calibri" pitchFamily="34" charset="0"/>
            </a:endParaRPr>
          </a:p>
          <a:p>
            <a:pPr>
              <a:spcBef>
                <a:spcPct val="20000"/>
              </a:spcBef>
              <a:buFont typeface="Arial" charset="0"/>
              <a:buNone/>
            </a:pPr>
            <a:r>
              <a:rPr lang="zh-CN" altLang="en-US" sz="4800" b="1" dirty="0">
                <a:solidFill>
                  <a:schemeClr val="bg1"/>
                </a:solidFill>
                <a:latin typeface="黑体" pitchFamily="49" charset="-122"/>
                <a:ea typeface="黑体" pitchFamily="49" charset="-122"/>
                <a:sym typeface="Calibri" pitchFamily="34" charset="0"/>
              </a:rPr>
              <a:t>典型田间作业装备研发</a:t>
            </a:r>
          </a:p>
        </p:txBody>
      </p:sp>
      <p:sp>
        <p:nvSpPr>
          <p:cNvPr id="445" name="文本框 444"/>
          <p:cNvSpPr txBox="1"/>
          <p:nvPr/>
        </p:nvSpPr>
        <p:spPr>
          <a:xfrm>
            <a:off x="546609" y="4506051"/>
            <a:ext cx="10193109" cy="1643527"/>
          </a:xfrm>
          <a:prstGeom prst="rect">
            <a:avLst/>
          </a:prstGeom>
          <a:noFill/>
        </p:spPr>
        <p:txBody>
          <a:bodyPr wrap="square" rtlCol="0">
            <a:spAutoFit/>
            <a:scene3d>
              <a:camera prst="orthographicFront"/>
              <a:lightRig rig="threePt" dir="t"/>
            </a:scene3d>
            <a:sp3d contourW="12700"/>
          </a:bodyPr>
          <a:lstStyle/>
          <a:p>
            <a:pPr>
              <a:spcBef>
                <a:spcPct val="20000"/>
              </a:spcBef>
              <a:buFont typeface="Arial" charset="0"/>
              <a:buNone/>
            </a:pPr>
            <a:r>
              <a:rPr lang="zh-CN" altLang="en-US" sz="2400" dirty="0">
                <a:solidFill>
                  <a:schemeClr val="bg1"/>
                </a:solidFill>
                <a:latin typeface="微软雅黑" pitchFamily="34" charset="-122"/>
                <a:ea typeface="微软雅黑" pitchFamily="34" charset="-122"/>
                <a:sym typeface="Arial" charset="0"/>
              </a:rPr>
              <a:t>主标单位  浙江大学 </a:t>
            </a:r>
            <a:endParaRPr lang="en-US" altLang="zh-CN" sz="2400" dirty="0">
              <a:solidFill>
                <a:schemeClr val="bg1"/>
              </a:solidFill>
              <a:latin typeface="微软雅黑" pitchFamily="34" charset="-122"/>
              <a:ea typeface="微软雅黑" pitchFamily="34" charset="-122"/>
              <a:sym typeface="Arial" charset="0"/>
            </a:endParaRPr>
          </a:p>
          <a:p>
            <a:pPr>
              <a:spcBef>
                <a:spcPct val="20000"/>
              </a:spcBef>
              <a:buFont typeface="Arial" charset="0"/>
              <a:buNone/>
            </a:pPr>
            <a:r>
              <a:rPr lang="zh-CN" altLang="en-US" sz="2400" dirty="0">
                <a:solidFill>
                  <a:schemeClr val="bg1"/>
                </a:solidFill>
                <a:latin typeface="微软雅黑" pitchFamily="34" charset="-122"/>
                <a:ea typeface="微软雅黑" pitchFamily="34" charset="-122"/>
                <a:sym typeface="Arial" charset="0"/>
              </a:rPr>
              <a:t>参标单位  </a:t>
            </a:r>
            <a:r>
              <a:rPr lang="zh-CN" altLang="en-US" sz="2000" dirty="0">
                <a:solidFill>
                  <a:schemeClr val="bg1"/>
                </a:solidFill>
                <a:latin typeface="微软雅黑" pitchFamily="34" charset="-122"/>
                <a:ea typeface="微软雅黑" pitchFamily="34" charset="-122"/>
                <a:sym typeface="Arial" charset="0"/>
              </a:rPr>
              <a:t>浙江联辉智能科技有限公司 浙江睿耘科技有限公司  嘉兴佳利电子有限公司</a:t>
            </a:r>
            <a:endParaRPr lang="en-US" altLang="zh-CN" sz="2000" dirty="0">
              <a:solidFill>
                <a:schemeClr val="bg1"/>
              </a:solidFill>
              <a:latin typeface="微软雅黑" pitchFamily="34" charset="-122"/>
              <a:ea typeface="微软雅黑" pitchFamily="34" charset="-122"/>
              <a:sym typeface="Arial" charset="0"/>
            </a:endParaRPr>
          </a:p>
          <a:p>
            <a:pPr>
              <a:spcBef>
                <a:spcPct val="20000"/>
              </a:spcBef>
              <a:buFont typeface="Arial" charset="0"/>
              <a:buNone/>
            </a:pPr>
            <a:r>
              <a:rPr lang="zh-CN" altLang="en-US" sz="2000" dirty="0">
                <a:solidFill>
                  <a:schemeClr val="bg1"/>
                </a:solidFill>
                <a:latin typeface="微软雅黑" pitchFamily="34" charset="-122"/>
                <a:ea typeface="微软雅黑" pitchFamily="34" charset="-122"/>
                <a:sym typeface="Calibri" pitchFamily="34" charset="0"/>
              </a:rPr>
              <a:t>                   浙江省公众信息产业有限公司 浙大正呈科技有限公司</a:t>
            </a:r>
          </a:p>
          <a:p>
            <a:pPr>
              <a:spcBef>
                <a:spcPct val="20000"/>
              </a:spcBef>
              <a:buFont typeface="Arial" charset="0"/>
              <a:buNone/>
            </a:pPr>
            <a:endParaRPr lang="zh-CN" altLang="en-US" sz="2000" dirty="0">
              <a:solidFill>
                <a:schemeClr val="bg1"/>
              </a:solidFill>
              <a:latin typeface="微软雅黑" pitchFamily="34" charset="-122"/>
              <a:ea typeface="微软雅黑" pitchFamily="34" charset="-122"/>
              <a:sym typeface="Arial" charset="0"/>
            </a:endParaRPr>
          </a:p>
        </p:txBody>
      </p:sp>
      <p:grpSp>
        <p:nvGrpSpPr>
          <p:cNvPr id="3" name="组合 2"/>
          <p:cNvGrpSpPr/>
          <p:nvPr/>
        </p:nvGrpSpPr>
        <p:grpSpPr>
          <a:xfrm>
            <a:off x="3320880" y="689362"/>
            <a:ext cx="2036512" cy="702814"/>
            <a:chOff x="494207" y="696368"/>
            <a:chExt cx="2036512" cy="702814"/>
          </a:xfrm>
        </p:grpSpPr>
        <p:pic>
          <p:nvPicPr>
            <p:cNvPr id="19" name="图片 1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44955" y="696368"/>
              <a:ext cx="1185764" cy="702814"/>
            </a:xfrm>
            <a:prstGeom prst="rect">
              <a:avLst/>
            </a:prstGeom>
          </p:spPr>
        </p:pic>
        <p:pic>
          <p:nvPicPr>
            <p:cNvPr id="20" name="图片 1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94207" y="696368"/>
              <a:ext cx="701365" cy="702814"/>
            </a:xfrm>
            <a:prstGeom prst="rect">
              <a:avLst/>
            </a:prstGeom>
          </p:spPr>
        </p:pic>
      </p:grpSp>
      <p:pic>
        <p:nvPicPr>
          <p:cNvPr id="2" name="图片 1"/>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5873" y="434586"/>
            <a:ext cx="3065882" cy="1146640"/>
          </a:xfrm>
          <a:prstGeom prst="rect">
            <a:avLst/>
          </a:prstGeom>
          <a:noFill/>
          <a:effectLst>
            <a:softEdge rad="0"/>
          </a:effectLst>
        </p:spPr>
      </p:pic>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13"/>
                                        </p:tgtEl>
                                        <p:attrNameLst>
                                          <p:attrName>style.visibility</p:attrName>
                                        </p:attrNameLst>
                                      </p:cBhvr>
                                      <p:to>
                                        <p:strVal val="visible"/>
                                      </p:to>
                                    </p:set>
                                    <p:animEffect transition="in" filter="fade">
                                      <p:cBhvr>
                                        <p:cTn id="7" dur="500"/>
                                        <p:tgtEl>
                                          <p:spTgt spid="4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14"/>
                                        </p:tgtEl>
                                        <p:attrNameLst>
                                          <p:attrName>style.visibility</p:attrName>
                                        </p:attrNameLst>
                                      </p:cBhvr>
                                      <p:to>
                                        <p:strVal val="visible"/>
                                      </p:to>
                                    </p:set>
                                    <p:animEffect transition="in" filter="fade">
                                      <p:cBhvr>
                                        <p:cTn id="13" dur="500"/>
                                        <p:tgtEl>
                                          <p:spTgt spid="4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11"/>
                                        </p:tgtEl>
                                        <p:attrNameLst>
                                          <p:attrName>style.visibility</p:attrName>
                                        </p:attrNameLst>
                                      </p:cBhvr>
                                      <p:to>
                                        <p:strVal val="visible"/>
                                      </p:to>
                                    </p:set>
                                    <p:animEffect transition="in" filter="fade">
                                      <p:cBhvr>
                                        <p:cTn id="16" dur="500"/>
                                        <p:tgtEl>
                                          <p:spTgt spid="4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15"/>
                                        </p:tgtEl>
                                        <p:attrNameLst>
                                          <p:attrName>style.visibility</p:attrName>
                                        </p:attrNameLst>
                                      </p:cBhvr>
                                      <p:to>
                                        <p:strVal val="visible"/>
                                      </p:to>
                                    </p:set>
                                    <p:animEffect transition="in" filter="fade">
                                      <p:cBhvr>
                                        <p:cTn id="19" dur="500"/>
                                        <p:tgtEl>
                                          <p:spTgt spid="415"/>
                                        </p:tgtEl>
                                      </p:cBhvr>
                                    </p:animEffect>
                                  </p:childTnLst>
                                </p:cTn>
                              </p:par>
                            </p:childTnLst>
                          </p:cTn>
                        </p:par>
                        <p:par>
                          <p:cTn id="20" fill="hold">
                            <p:stCondLst>
                              <p:cond delay="500"/>
                            </p:stCondLst>
                            <p:childTnLst>
                              <p:par>
                                <p:cTn id="21" presetID="22" presetClass="entr" presetSubtype="1" fill="hold" nodeType="afterEffect">
                                  <p:stCondLst>
                                    <p:cond delay="0"/>
                                  </p:stCondLst>
                                  <p:childTnLst>
                                    <p:set>
                                      <p:cBhvr>
                                        <p:cTn id="22" dur="1" fill="hold">
                                          <p:stCondLst>
                                            <p:cond delay="0"/>
                                          </p:stCondLst>
                                        </p:cTn>
                                        <p:tgtEl>
                                          <p:spTgt spid="421"/>
                                        </p:tgtEl>
                                        <p:attrNameLst>
                                          <p:attrName>style.visibility</p:attrName>
                                        </p:attrNameLst>
                                      </p:cBhvr>
                                      <p:to>
                                        <p:strVal val="visible"/>
                                      </p:to>
                                    </p:set>
                                    <p:animEffect transition="in" filter="wipe(up)">
                                      <p:cBhvr>
                                        <p:cTn id="23" dur="500"/>
                                        <p:tgtEl>
                                          <p:spTgt spid="421"/>
                                        </p:tgtEl>
                                      </p:cBhvr>
                                    </p:animEffect>
                                  </p:childTnLst>
                                </p:cTn>
                              </p:par>
                            </p:childTnLst>
                          </p:cTn>
                        </p:par>
                        <p:par>
                          <p:cTn id="24" fill="hold">
                            <p:stCondLst>
                              <p:cond delay="1000"/>
                            </p:stCondLst>
                            <p:childTnLst>
                              <p:par>
                                <p:cTn id="25" presetID="42" presetClass="entr" presetSubtype="0" fill="hold" grpId="0" nodeType="afterEffect">
                                  <p:stCondLst>
                                    <p:cond delay="0"/>
                                  </p:stCondLst>
                                  <p:childTnLst>
                                    <p:set>
                                      <p:cBhvr>
                                        <p:cTn id="26" dur="1" fill="hold">
                                          <p:stCondLst>
                                            <p:cond delay="0"/>
                                          </p:stCondLst>
                                        </p:cTn>
                                        <p:tgtEl>
                                          <p:spTgt spid="442"/>
                                        </p:tgtEl>
                                        <p:attrNameLst>
                                          <p:attrName>style.visibility</p:attrName>
                                        </p:attrNameLst>
                                      </p:cBhvr>
                                      <p:to>
                                        <p:strVal val="visible"/>
                                      </p:to>
                                    </p:set>
                                    <p:animEffect transition="in" filter="fade">
                                      <p:cBhvr>
                                        <p:cTn id="27" dur="1000"/>
                                        <p:tgtEl>
                                          <p:spTgt spid="442"/>
                                        </p:tgtEl>
                                      </p:cBhvr>
                                    </p:animEffect>
                                    <p:anim calcmode="lin" valueType="num">
                                      <p:cBhvr>
                                        <p:cTn id="28" dur="1000" fill="hold"/>
                                        <p:tgtEl>
                                          <p:spTgt spid="442"/>
                                        </p:tgtEl>
                                        <p:attrNameLst>
                                          <p:attrName>ppt_x</p:attrName>
                                        </p:attrNameLst>
                                      </p:cBhvr>
                                      <p:tavLst>
                                        <p:tav tm="0">
                                          <p:val>
                                            <p:strVal val="#ppt_x"/>
                                          </p:val>
                                        </p:tav>
                                        <p:tav tm="100000">
                                          <p:val>
                                            <p:strVal val="#ppt_x"/>
                                          </p:val>
                                        </p:tav>
                                      </p:tavLst>
                                    </p:anim>
                                    <p:anim calcmode="lin" valueType="num">
                                      <p:cBhvr>
                                        <p:cTn id="29" dur="1000" fill="hold"/>
                                        <p:tgtEl>
                                          <p:spTgt spid="442"/>
                                        </p:tgtEl>
                                        <p:attrNameLst>
                                          <p:attrName>ppt_y</p:attrName>
                                        </p:attrNameLst>
                                      </p:cBhvr>
                                      <p:tavLst>
                                        <p:tav tm="0">
                                          <p:val>
                                            <p:strVal val="#ppt_y+.1"/>
                                          </p:val>
                                        </p:tav>
                                        <p:tav tm="100000">
                                          <p:val>
                                            <p:strVal val="#ppt_y"/>
                                          </p:val>
                                        </p:tav>
                                      </p:tavLst>
                                    </p:anim>
                                  </p:childTnLst>
                                </p:cTn>
                              </p:par>
                            </p:childTnLst>
                          </p:cTn>
                        </p:par>
                        <p:par>
                          <p:cTn id="30" fill="hold">
                            <p:stCondLst>
                              <p:cond delay="2000"/>
                            </p:stCondLst>
                            <p:childTnLst>
                              <p:par>
                                <p:cTn id="31" presetID="22" presetClass="entr" presetSubtype="8" fill="hold" grpId="0" nodeType="afterEffect">
                                  <p:stCondLst>
                                    <p:cond delay="0"/>
                                  </p:stCondLst>
                                  <p:childTnLst>
                                    <p:set>
                                      <p:cBhvr>
                                        <p:cTn id="32" dur="1" fill="hold">
                                          <p:stCondLst>
                                            <p:cond delay="0"/>
                                          </p:stCondLst>
                                        </p:cTn>
                                        <p:tgtEl>
                                          <p:spTgt spid="445"/>
                                        </p:tgtEl>
                                        <p:attrNameLst>
                                          <p:attrName>style.visibility</p:attrName>
                                        </p:attrNameLst>
                                      </p:cBhvr>
                                      <p:to>
                                        <p:strVal val="visible"/>
                                      </p:to>
                                    </p:set>
                                    <p:animEffect transition="in" filter="wipe(left)">
                                      <p:cBhvr>
                                        <p:cTn id="33" dur="500"/>
                                        <p:tgtEl>
                                          <p:spTgt spid="445"/>
                                        </p:tgtEl>
                                      </p:cBhvr>
                                    </p:animEffect>
                                  </p:childTnLst>
                                </p:cTn>
                              </p:par>
                            </p:childTnLst>
                          </p:cTn>
                        </p:par>
                        <p:par>
                          <p:cTn id="34" fill="hold">
                            <p:stCondLst>
                              <p:cond delay="2500"/>
                            </p:stCondLst>
                            <p:childTnLst>
                              <p:par>
                                <p:cTn id="35" presetID="2" presetClass="entr" presetSubtype="12" fill="hold" grpId="0" nodeType="afterEffect">
                                  <p:stCondLst>
                                    <p:cond delay="0"/>
                                  </p:stCondLst>
                                  <p:childTnLst>
                                    <p:set>
                                      <p:cBhvr>
                                        <p:cTn id="36" dur="1" fill="hold">
                                          <p:stCondLst>
                                            <p:cond delay="0"/>
                                          </p:stCondLst>
                                        </p:cTn>
                                        <p:tgtEl>
                                          <p:spTgt spid="417"/>
                                        </p:tgtEl>
                                        <p:attrNameLst>
                                          <p:attrName>style.visibility</p:attrName>
                                        </p:attrNameLst>
                                      </p:cBhvr>
                                      <p:to>
                                        <p:strVal val="visible"/>
                                      </p:to>
                                    </p:set>
                                    <p:anim calcmode="lin" valueType="num">
                                      <p:cBhvr additive="base">
                                        <p:cTn id="37" dur="500" fill="hold"/>
                                        <p:tgtEl>
                                          <p:spTgt spid="417"/>
                                        </p:tgtEl>
                                        <p:attrNameLst>
                                          <p:attrName>ppt_x</p:attrName>
                                        </p:attrNameLst>
                                      </p:cBhvr>
                                      <p:tavLst>
                                        <p:tav tm="0">
                                          <p:val>
                                            <p:strVal val="0-#ppt_w/2"/>
                                          </p:val>
                                        </p:tav>
                                        <p:tav tm="100000">
                                          <p:val>
                                            <p:strVal val="#ppt_x"/>
                                          </p:val>
                                        </p:tav>
                                      </p:tavLst>
                                    </p:anim>
                                    <p:anim calcmode="lin" valueType="num">
                                      <p:cBhvr additive="base">
                                        <p:cTn id="38" dur="500" fill="hold"/>
                                        <p:tgtEl>
                                          <p:spTgt spid="4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 grpId="0" animBg="1"/>
      <p:bldP spid="5" grpId="0" animBg="1"/>
      <p:bldP spid="415" grpId="0" animBg="1"/>
      <p:bldP spid="411" grpId="0" animBg="1"/>
      <p:bldP spid="413" grpId="0" animBg="1"/>
      <p:bldP spid="417" grpId="0" animBg="1"/>
      <p:bldP spid="442" grpId="0"/>
      <p:bldP spid="44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箭头连接符 8">
            <a:extLst>
              <a:ext uri="{FF2B5EF4-FFF2-40B4-BE49-F238E27FC236}">
                <a16:creationId xmlns:a16="http://schemas.microsoft.com/office/drawing/2014/main" id="{9FBAF2EB-4B7F-40FF-9E11-74090CD5E2F5}"/>
              </a:ext>
            </a:extLst>
          </p:cNvPr>
          <p:cNvCxnSpPr>
            <a:cxnSpLocks/>
          </p:cNvCxnSpPr>
          <p:nvPr/>
        </p:nvCxnSpPr>
        <p:spPr>
          <a:xfrm>
            <a:off x="1509246" y="2772926"/>
            <a:ext cx="9271049"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1990028" y="266857"/>
            <a:ext cx="5452991"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机器视觉行间导航现状</a:t>
            </a:r>
            <a:endParaRPr lang="en-US" altLang="zh-CN" sz="2800" b="1" dirty="0">
              <a:solidFill>
                <a:srgbClr val="0070C0"/>
              </a:solidFill>
              <a:ea typeface="+mj-ea"/>
            </a:endParaRPr>
          </a:p>
        </p:txBody>
      </p:sp>
      <p:sp>
        <p:nvSpPr>
          <p:cNvPr id="7" name="矩形 6">
            <a:extLst>
              <a:ext uri="{FF2B5EF4-FFF2-40B4-BE49-F238E27FC236}">
                <a16:creationId xmlns:a16="http://schemas.microsoft.com/office/drawing/2014/main" id="{61C71A0D-AE83-42AF-BCEE-EAAB41944897}"/>
              </a:ext>
            </a:extLst>
          </p:cNvPr>
          <p:cNvSpPr/>
          <p:nvPr/>
        </p:nvSpPr>
        <p:spPr>
          <a:xfrm>
            <a:off x="1437659" y="5577984"/>
            <a:ext cx="9400491" cy="923330"/>
          </a:xfrm>
          <a:prstGeom prst="rect">
            <a:avLst/>
          </a:prstGeom>
        </p:spPr>
        <p:txBody>
          <a:bodyPr wrap="square">
            <a:spAutoFit/>
          </a:bodyPr>
          <a:lstStyle/>
          <a:p>
            <a:pPr algn="just"/>
            <a:r>
              <a:rPr lang="zh-CN" altLang="en-US" dirty="0"/>
              <a:t>国外从上世纪末开始就有了有关视觉导航的研究，总体实现了低速下（</a:t>
            </a:r>
            <a:r>
              <a:rPr lang="en-US" altLang="zh-CN" dirty="0"/>
              <a:t>1m/s</a:t>
            </a:r>
            <a:r>
              <a:rPr lang="zh-CN" altLang="en-US" dirty="0"/>
              <a:t>左右）在一定路程内导航横向偏差达到厘米级</a:t>
            </a:r>
            <a:r>
              <a:rPr lang="en-US" altLang="zh-CN" dirty="0"/>
              <a:t>(</a:t>
            </a:r>
            <a:r>
              <a:rPr lang="zh-CN" altLang="en-US" dirty="0"/>
              <a:t>小于</a:t>
            </a:r>
            <a:r>
              <a:rPr lang="en-US" altLang="zh-CN" dirty="0"/>
              <a:t>10</a:t>
            </a:r>
            <a:r>
              <a:rPr lang="zh-CN" altLang="en-US" dirty="0"/>
              <a:t>厘米</a:t>
            </a:r>
            <a:r>
              <a:rPr lang="en-US" altLang="zh-CN" dirty="0"/>
              <a:t>)</a:t>
            </a:r>
            <a:r>
              <a:rPr lang="zh-CN" altLang="en-US" dirty="0"/>
              <a:t>，</a:t>
            </a:r>
            <a:r>
              <a:rPr lang="zh-CN" altLang="zh-CN" dirty="0"/>
              <a:t>与</a:t>
            </a:r>
            <a:r>
              <a:rPr lang="en-US" altLang="zh-CN" dirty="0"/>
              <a:t>GPS</a:t>
            </a:r>
            <a:r>
              <a:rPr lang="zh-CN" altLang="zh-CN" dirty="0"/>
              <a:t>的融合研究也表明且视觉导航能对</a:t>
            </a:r>
            <a:r>
              <a:rPr lang="en-US" altLang="zh-CN" dirty="0"/>
              <a:t>GPS</a:t>
            </a:r>
            <a:r>
              <a:rPr lang="zh-CN" altLang="zh-CN" dirty="0"/>
              <a:t>导航起到辅助作用</a:t>
            </a:r>
            <a:r>
              <a:rPr lang="zh-CN" altLang="en-US" dirty="0"/>
              <a:t>。</a:t>
            </a:r>
            <a:endParaRPr lang="en-US" altLang="zh-CN" dirty="0"/>
          </a:p>
        </p:txBody>
      </p:sp>
      <p:sp>
        <p:nvSpPr>
          <p:cNvPr id="15" name="矩形 14">
            <a:extLst>
              <a:ext uri="{FF2B5EF4-FFF2-40B4-BE49-F238E27FC236}">
                <a16:creationId xmlns:a16="http://schemas.microsoft.com/office/drawing/2014/main" id="{21A77DAE-88E8-45F8-986D-327163EDA1BD}"/>
              </a:ext>
            </a:extLst>
          </p:cNvPr>
          <p:cNvSpPr/>
          <p:nvPr/>
        </p:nvSpPr>
        <p:spPr>
          <a:xfrm>
            <a:off x="1485223" y="1067192"/>
            <a:ext cx="4251485" cy="400110"/>
          </a:xfrm>
          <a:prstGeom prst="rect">
            <a:avLst/>
          </a:prstGeom>
        </p:spPr>
        <p:txBody>
          <a:bodyPr wrap="none">
            <a:spAutoFit/>
          </a:bodyPr>
          <a:lstStyle/>
          <a:p>
            <a:r>
              <a:rPr lang="zh-CN" altLang="en-US" sz="2000" b="1" dirty="0">
                <a:solidFill>
                  <a:srgbClr val="FF0000"/>
                </a:solidFill>
                <a:latin typeface="+mn-ea"/>
              </a:rPr>
              <a:t>国外</a:t>
            </a:r>
            <a:r>
              <a:rPr lang="zh-CN" altLang="en-US" sz="2000" b="1" dirty="0">
                <a:solidFill>
                  <a:srgbClr val="000000"/>
                </a:solidFill>
                <a:latin typeface="+mn-ea"/>
              </a:rPr>
              <a:t>机器视觉技术自动导航研究现状</a:t>
            </a:r>
            <a:endParaRPr lang="zh-CN" altLang="en-US" sz="2000" b="1" dirty="0">
              <a:latin typeface="+mn-ea"/>
            </a:endParaRPr>
          </a:p>
        </p:txBody>
      </p:sp>
      <p:sp>
        <p:nvSpPr>
          <p:cNvPr id="16" name="矩形 15">
            <a:extLst>
              <a:ext uri="{FF2B5EF4-FFF2-40B4-BE49-F238E27FC236}">
                <a16:creationId xmlns:a16="http://schemas.microsoft.com/office/drawing/2014/main" id="{259C0BD3-2DD7-4172-AC0D-291F94975960}"/>
              </a:ext>
            </a:extLst>
          </p:cNvPr>
          <p:cNvSpPr/>
          <p:nvPr/>
        </p:nvSpPr>
        <p:spPr>
          <a:xfrm>
            <a:off x="1485222" y="1602052"/>
            <a:ext cx="9295073" cy="759765"/>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B71223BC-7CE1-4BC0-BB26-A0754EC57577}"/>
              </a:ext>
            </a:extLst>
          </p:cNvPr>
          <p:cNvSpPr/>
          <p:nvPr/>
        </p:nvSpPr>
        <p:spPr>
          <a:xfrm>
            <a:off x="1485222" y="1666008"/>
            <a:ext cx="9400491" cy="646331"/>
          </a:xfrm>
          <a:prstGeom prst="rect">
            <a:avLst/>
          </a:prstGeom>
        </p:spPr>
        <p:txBody>
          <a:bodyPr wrap="square">
            <a:spAutoFit/>
          </a:bodyPr>
          <a:lstStyle/>
          <a:p>
            <a:pPr lvl="0">
              <a:defRPr/>
            </a:pPr>
            <a:r>
              <a:rPr lang="zh-CN" altLang="en-US" dirty="0">
                <a:latin typeface="+mj-ea"/>
                <a:cs typeface="Times New Roman" panose="02020603050405020304" pitchFamily="18" charset="0"/>
              </a:rPr>
              <a:t>机器视觉通常可以作为</a:t>
            </a:r>
            <a:r>
              <a:rPr lang="en-US" altLang="zh-CN" dirty="0">
                <a:latin typeface="+mj-ea"/>
                <a:cs typeface="Times New Roman" panose="02020603050405020304" pitchFamily="18" charset="0"/>
              </a:rPr>
              <a:t>GPS</a:t>
            </a:r>
            <a:r>
              <a:rPr lang="zh-CN" altLang="en-US" dirty="0">
                <a:latin typeface="+mj-ea"/>
                <a:cs typeface="Times New Roman" panose="02020603050405020304" pitchFamily="18" charset="0"/>
              </a:rPr>
              <a:t>在信号中断时的首选接替技术，国内外在纯机器视觉导航及视觉与</a:t>
            </a:r>
            <a:r>
              <a:rPr lang="en-US" altLang="zh-CN" dirty="0">
                <a:latin typeface="+mj-ea"/>
                <a:cs typeface="Times New Roman" panose="02020603050405020304" pitchFamily="18" charset="0"/>
              </a:rPr>
              <a:t>RTK-GPS</a:t>
            </a:r>
            <a:r>
              <a:rPr lang="zh-CN" altLang="en-US" dirty="0">
                <a:latin typeface="+mj-ea"/>
                <a:cs typeface="Times New Roman" panose="02020603050405020304" pitchFamily="18" charset="0"/>
              </a:rPr>
              <a:t>融合导航方面都已有一定的研究。</a:t>
            </a:r>
            <a:endParaRPr lang="zh-CN" altLang="en-US" dirty="0">
              <a:latin typeface="+mj-ea"/>
            </a:endParaRPr>
          </a:p>
        </p:txBody>
      </p:sp>
      <p:sp>
        <p:nvSpPr>
          <p:cNvPr id="12" name="矩形 11">
            <a:extLst>
              <a:ext uri="{FF2B5EF4-FFF2-40B4-BE49-F238E27FC236}">
                <a16:creationId xmlns:a16="http://schemas.microsoft.com/office/drawing/2014/main" id="{C5C68700-BCE4-4F5A-B28C-5D157BC07D28}"/>
              </a:ext>
            </a:extLst>
          </p:cNvPr>
          <p:cNvSpPr/>
          <p:nvPr/>
        </p:nvSpPr>
        <p:spPr>
          <a:xfrm>
            <a:off x="1762434" y="2620801"/>
            <a:ext cx="9123279" cy="2513972"/>
          </a:xfrm>
          <a:prstGeom prst="rect">
            <a:avLst/>
          </a:prstGeom>
          <a:noFill/>
        </p:spPr>
      </p:sp>
      <p:sp>
        <p:nvSpPr>
          <p:cNvPr id="13" name="椭圆 12">
            <a:extLst>
              <a:ext uri="{FF2B5EF4-FFF2-40B4-BE49-F238E27FC236}">
                <a16:creationId xmlns:a16="http://schemas.microsoft.com/office/drawing/2014/main" id="{7B962598-B938-45CA-9DA1-04F22B81E681}"/>
              </a:ext>
            </a:extLst>
          </p:cNvPr>
          <p:cNvSpPr/>
          <p:nvPr/>
        </p:nvSpPr>
        <p:spPr>
          <a:xfrm>
            <a:off x="1764749" y="2620801"/>
            <a:ext cx="299791" cy="299791"/>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14" name="弦形 13">
            <a:extLst>
              <a:ext uri="{FF2B5EF4-FFF2-40B4-BE49-F238E27FC236}">
                <a16:creationId xmlns:a16="http://schemas.microsoft.com/office/drawing/2014/main" id="{29A4A26B-72CA-4FA6-B7BA-9BFFA68FE1B5}"/>
              </a:ext>
            </a:extLst>
          </p:cNvPr>
          <p:cNvSpPr/>
          <p:nvPr/>
        </p:nvSpPr>
        <p:spPr>
          <a:xfrm>
            <a:off x="1794728" y="2650780"/>
            <a:ext cx="239832" cy="239832"/>
          </a:xfrm>
          <a:prstGeom prst="chord">
            <a:avLst>
              <a:gd name="adj1" fmla="val 2735082"/>
              <a:gd name="adj2" fmla="val 8064918"/>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任意多边形: 形状 17">
            <a:extLst>
              <a:ext uri="{FF2B5EF4-FFF2-40B4-BE49-F238E27FC236}">
                <a16:creationId xmlns:a16="http://schemas.microsoft.com/office/drawing/2014/main" id="{428134E1-1FE2-4E51-AF1D-7DF70C93E9DE}"/>
              </a:ext>
            </a:extLst>
          </p:cNvPr>
          <p:cNvSpPr/>
          <p:nvPr/>
        </p:nvSpPr>
        <p:spPr>
          <a:xfrm>
            <a:off x="1621099" y="3290829"/>
            <a:ext cx="886882" cy="1261621"/>
          </a:xfrm>
          <a:custGeom>
            <a:avLst/>
            <a:gdLst>
              <a:gd name="connsiteX0" fmla="*/ 0 w 886882"/>
              <a:gd name="connsiteY0" fmla="*/ 0 h 1261621"/>
              <a:gd name="connsiteX1" fmla="*/ 886882 w 886882"/>
              <a:gd name="connsiteY1" fmla="*/ 0 h 1261621"/>
              <a:gd name="connsiteX2" fmla="*/ 886882 w 886882"/>
              <a:gd name="connsiteY2" fmla="*/ 1261621 h 1261621"/>
              <a:gd name="connsiteX3" fmla="*/ 0 w 886882"/>
              <a:gd name="connsiteY3" fmla="*/ 1261621 h 1261621"/>
              <a:gd name="connsiteX4" fmla="*/ 0 w 886882"/>
              <a:gd name="connsiteY4" fmla="*/ 0 h 1261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1261621">
                <a:moveTo>
                  <a:pt x="0" y="0"/>
                </a:moveTo>
                <a:lnTo>
                  <a:pt x="886882" y="0"/>
                </a:lnTo>
                <a:lnTo>
                  <a:pt x="886882" y="1261621"/>
                </a:lnTo>
                <a:lnTo>
                  <a:pt x="0" y="1261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t" anchorCtr="0">
            <a:noAutofit/>
          </a:bodyPr>
          <a:lstStyle/>
          <a:p>
            <a:pPr marL="0" lvl="0" indent="0" algn="l" defTabSz="355600">
              <a:lnSpc>
                <a:spcPct val="90000"/>
              </a:lnSpc>
              <a:spcBef>
                <a:spcPct val="0"/>
              </a:spcBef>
              <a:spcAft>
                <a:spcPct val="35000"/>
              </a:spcAft>
              <a:buNone/>
            </a:pPr>
            <a:r>
              <a:rPr lang="zh-CN" sz="1000" kern="1200" dirty="0"/>
              <a:t>英国</a:t>
            </a:r>
            <a:r>
              <a:rPr lang="en-US" sz="1000" kern="1200" dirty="0"/>
              <a:t>Hague T</a:t>
            </a:r>
            <a:r>
              <a:rPr lang="zh-CN" sz="1000" kern="1200" dirty="0"/>
              <a:t>介绍了一种在图像序列中定位作物的方法，在指导冬小麦除草的过程中</a:t>
            </a:r>
            <a:r>
              <a:rPr lang="en-US" sz="1000" kern="1200" dirty="0"/>
              <a:t>(</a:t>
            </a:r>
            <a:r>
              <a:rPr lang="zh-CN" sz="1000" kern="1200" dirty="0"/>
              <a:t>速度为</a:t>
            </a:r>
            <a:r>
              <a:rPr lang="en-US" sz="1000" kern="1200" dirty="0">
                <a:solidFill>
                  <a:srgbClr val="FF0000"/>
                </a:solidFill>
              </a:rPr>
              <a:t>1.6m/s</a:t>
            </a:r>
            <a:r>
              <a:rPr lang="en-US" sz="1000" kern="1200" dirty="0"/>
              <a:t>)</a:t>
            </a:r>
            <a:r>
              <a:rPr lang="zh-CN" sz="1000" kern="1200" dirty="0"/>
              <a:t>显示出</a:t>
            </a:r>
            <a:r>
              <a:rPr lang="en-US" sz="1000" kern="1200" dirty="0"/>
              <a:t>RMS</a:t>
            </a:r>
            <a:r>
              <a:rPr lang="zh-CN" sz="1000" kern="1200" dirty="0"/>
              <a:t>位置误差为</a:t>
            </a:r>
            <a:r>
              <a:rPr lang="en-US" sz="1000" dirty="0">
                <a:solidFill>
                  <a:srgbClr val="FF0000"/>
                </a:solidFill>
              </a:rPr>
              <a:t>15.6mm</a:t>
            </a:r>
            <a:r>
              <a:rPr lang="zh-CN" sz="1000" kern="1200" dirty="0"/>
              <a:t>。</a:t>
            </a:r>
          </a:p>
        </p:txBody>
      </p:sp>
      <p:sp>
        <p:nvSpPr>
          <p:cNvPr id="19" name="任意多边形: 形状 18">
            <a:extLst>
              <a:ext uri="{FF2B5EF4-FFF2-40B4-BE49-F238E27FC236}">
                <a16:creationId xmlns:a16="http://schemas.microsoft.com/office/drawing/2014/main" id="{E2448AC3-CF90-4340-8738-E5343DB995FF}"/>
              </a:ext>
            </a:extLst>
          </p:cNvPr>
          <p:cNvSpPr/>
          <p:nvPr/>
        </p:nvSpPr>
        <p:spPr>
          <a:xfrm>
            <a:off x="1621099" y="2991038"/>
            <a:ext cx="886882" cy="299791"/>
          </a:xfrm>
          <a:custGeom>
            <a:avLst/>
            <a:gdLst>
              <a:gd name="connsiteX0" fmla="*/ 0 w 886882"/>
              <a:gd name="connsiteY0" fmla="*/ 0 h 299791"/>
              <a:gd name="connsiteX1" fmla="*/ 886882 w 886882"/>
              <a:gd name="connsiteY1" fmla="*/ 0 h 299791"/>
              <a:gd name="connsiteX2" fmla="*/ 886882 w 886882"/>
              <a:gd name="connsiteY2" fmla="*/ 299791 h 299791"/>
              <a:gd name="connsiteX3" fmla="*/ 0 w 886882"/>
              <a:gd name="connsiteY3" fmla="*/ 299791 h 299791"/>
              <a:gd name="connsiteX4" fmla="*/ 0 w 886882"/>
              <a:gd name="connsiteY4" fmla="*/ 0 h 29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299791">
                <a:moveTo>
                  <a:pt x="0" y="0"/>
                </a:moveTo>
                <a:lnTo>
                  <a:pt x="886882" y="0"/>
                </a:lnTo>
                <a:lnTo>
                  <a:pt x="886882" y="299791"/>
                </a:lnTo>
                <a:lnTo>
                  <a:pt x="0" y="29979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sz="1600" kern="1200" dirty="0"/>
              <a:t>2001</a:t>
            </a:r>
            <a:r>
              <a:rPr lang="zh-CN" sz="1600" kern="1200" dirty="0"/>
              <a:t>年</a:t>
            </a:r>
          </a:p>
        </p:txBody>
      </p:sp>
      <p:sp>
        <p:nvSpPr>
          <p:cNvPr id="20" name="椭圆 19">
            <a:extLst>
              <a:ext uri="{FF2B5EF4-FFF2-40B4-BE49-F238E27FC236}">
                <a16:creationId xmlns:a16="http://schemas.microsoft.com/office/drawing/2014/main" id="{0F2D93E0-1401-4B4C-BD0A-17053881E3A1}"/>
              </a:ext>
            </a:extLst>
          </p:cNvPr>
          <p:cNvSpPr/>
          <p:nvPr/>
        </p:nvSpPr>
        <p:spPr>
          <a:xfrm>
            <a:off x="3076335" y="2620801"/>
            <a:ext cx="299791" cy="299791"/>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21" name="弦形 20">
            <a:extLst>
              <a:ext uri="{FF2B5EF4-FFF2-40B4-BE49-F238E27FC236}">
                <a16:creationId xmlns:a16="http://schemas.microsoft.com/office/drawing/2014/main" id="{2408A3C9-F6C8-4E3F-AB86-4E8CEB0026CE}"/>
              </a:ext>
            </a:extLst>
          </p:cNvPr>
          <p:cNvSpPr/>
          <p:nvPr/>
        </p:nvSpPr>
        <p:spPr>
          <a:xfrm>
            <a:off x="3106315" y="2650780"/>
            <a:ext cx="239832" cy="239832"/>
          </a:xfrm>
          <a:prstGeom prst="chord">
            <a:avLst>
              <a:gd name="adj1" fmla="val 1522614"/>
              <a:gd name="adj2" fmla="val 9277386"/>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任意多边形: 形状 21">
            <a:extLst>
              <a:ext uri="{FF2B5EF4-FFF2-40B4-BE49-F238E27FC236}">
                <a16:creationId xmlns:a16="http://schemas.microsoft.com/office/drawing/2014/main" id="{2B7748B8-464A-4314-A48E-31D34A2236A5}"/>
              </a:ext>
            </a:extLst>
          </p:cNvPr>
          <p:cNvSpPr/>
          <p:nvPr/>
        </p:nvSpPr>
        <p:spPr>
          <a:xfrm>
            <a:off x="2932685" y="3290829"/>
            <a:ext cx="886882" cy="1261621"/>
          </a:xfrm>
          <a:custGeom>
            <a:avLst/>
            <a:gdLst>
              <a:gd name="connsiteX0" fmla="*/ 0 w 886882"/>
              <a:gd name="connsiteY0" fmla="*/ 0 h 1261621"/>
              <a:gd name="connsiteX1" fmla="*/ 886882 w 886882"/>
              <a:gd name="connsiteY1" fmla="*/ 0 h 1261621"/>
              <a:gd name="connsiteX2" fmla="*/ 886882 w 886882"/>
              <a:gd name="connsiteY2" fmla="*/ 1261621 h 1261621"/>
              <a:gd name="connsiteX3" fmla="*/ 0 w 886882"/>
              <a:gd name="connsiteY3" fmla="*/ 1261621 h 1261621"/>
              <a:gd name="connsiteX4" fmla="*/ 0 w 886882"/>
              <a:gd name="connsiteY4" fmla="*/ 0 h 1261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1261621">
                <a:moveTo>
                  <a:pt x="0" y="0"/>
                </a:moveTo>
                <a:lnTo>
                  <a:pt x="886882" y="0"/>
                </a:lnTo>
                <a:lnTo>
                  <a:pt x="886882" y="1261621"/>
                </a:lnTo>
                <a:lnTo>
                  <a:pt x="0" y="1261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t" anchorCtr="0">
            <a:noAutofit/>
          </a:bodyPr>
          <a:lstStyle/>
          <a:p>
            <a:pPr marL="0" lvl="0" indent="0" algn="l" defTabSz="355600">
              <a:lnSpc>
                <a:spcPct val="90000"/>
              </a:lnSpc>
              <a:spcBef>
                <a:spcPct val="0"/>
              </a:spcBef>
              <a:spcAft>
                <a:spcPct val="35000"/>
              </a:spcAft>
              <a:buNone/>
            </a:pPr>
            <a:r>
              <a:rPr lang="zh-CN" sz="1000" kern="1200" dirty="0"/>
              <a:t>瑞典</a:t>
            </a:r>
            <a:r>
              <a:rPr lang="en-US" sz="1000" kern="1200" dirty="0" err="1"/>
              <a:t>Astrand</a:t>
            </a:r>
            <a:r>
              <a:rPr lang="en-US" sz="1000" kern="1200" dirty="0"/>
              <a:t> B</a:t>
            </a:r>
            <a:r>
              <a:rPr lang="zh-CN" sz="1000" kern="1200" dirty="0"/>
              <a:t>等人设计了一种作物行识别系统，利用一组而不是一根平行线进行导航，显示出</a:t>
            </a:r>
            <a:r>
              <a:rPr lang="en-US" sz="1000" dirty="0">
                <a:solidFill>
                  <a:srgbClr val="FF0000"/>
                </a:solidFill>
              </a:rPr>
              <a:t>0.6-1.2cm</a:t>
            </a:r>
            <a:r>
              <a:rPr lang="zh-CN" sz="1000" kern="1200" dirty="0"/>
              <a:t>的标准偏差。</a:t>
            </a:r>
          </a:p>
        </p:txBody>
      </p:sp>
      <p:sp>
        <p:nvSpPr>
          <p:cNvPr id="23" name="任意多边形: 形状 22">
            <a:extLst>
              <a:ext uri="{FF2B5EF4-FFF2-40B4-BE49-F238E27FC236}">
                <a16:creationId xmlns:a16="http://schemas.microsoft.com/office/drawing/2014/main" id="{81D09067-3F12-49AD-AB14-0D880195C014}"/>
              </a:ext>
            </a:extLst>
          </p:cNvPr>
          <p:cNvSpPr/>
          <p:nvPr/>
        </p:nvSpPr>
        <p:spPr>
          <a:xfrm>
            <a:off x="2932685" y="2991038"/>
            <a:ext cx="886882" cy="299791"/>
          </a:xfrm>
          <a:custGeom>
            <a:avLst/>
            <a:gdLst>
              <a:gd name="connsiteX0" fmla="*/ 0 w 886882"/>
              <a:gd name="connsiteY0" fmla="*/ 0 h 299791"/>
              <a:gd name="connsiteX1" fmla="*/ 886882 w 886882"/>
              <a:gd name="connsiteY1" fmla="*/ 0 h 299791"/>
              <a:gd name="connsiteX2" fmla="*/ 886882 w 886882"/>
              <a:gd name="connsiteY2" fmla="*/ 299791 h 299791"/>
              <a:gd name="connsiteX3" fmla="*/ 0 w 886882"/>
              <a:gd name="connsiteY3" fmla="*/ 299791 h 299791"/>
              <a:gd name="connsiteX4" fmla="*/ 0 w 886882"/>
              <a:gd name="connsiteY4" fmla="*/ 0 h 29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299791">
                <a:moveTo>
                  <a:pt x="0" y="0"/>
                </a:moveTo>
                <a:lnTo>
                  <a:pt x="886882" y="0"/>
                </a:lnTo>
                <a:lnTo>
                  <a:pt x="886882" y="299791"/>
                </a:lnTo>
                <a:lnTo>
                  <a:pt x="0" y="29979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sz="1600" kern="1200" dirty="0"/>
              <a:t>2002</a:t>
            </a:r>
            <a:r>
              <a:rPr lang="zh-CN" sz="1600" kern="1200" dirty="0"/>
              <a:t>年</a:t>
            </a:r>
          </a:p>
        </p:txBody>
      </p:sp>
      <p:sp>
        <p:nvSpPr>
          <p:cNvPr id="24" name="椭圆 23">
            <a:extLst>
              <a:ext uri="{FF2B5EF4-FFF2-40B4-BE49-F238E27FC236}">
                <a16:creationId xmlns:a16="http://schemas.microsoft.com/office/drawing/2014/main" id="{12267702-B105-409B-9DC0-B6AFA9B1CFA7}"/>
              </a:ext>
            </a:extLst>
          </p:cNvPr>
          <p:cNvSpPr/>
          <p:nvPr/>
        </p:nvSpPr>
        <p:spPr>
          <a:xfrm>
            <a:off x="4387922" y="2620801"/>
            <a:ext cx="299791" cy="299791"/>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25" name="弦形 24">
            <a:extLst>
              <a:ext uri="{FF2B5EF4-FFF2-40B4-BE49-F238E27FC236}">
                <a16:creationId xmlns:a16="http://schemas.microsoft.com/office/drawing/2014/main" id="{1C564980-4F82-44AB-B007-9A99AAECBD39}"/>
              </a:ext>
            </a:extLst>
          </p:cNvPr>
          <p:cNvSpPr/>
          <p:nvPr/>
        </p:nvSpPr>
        <p:spPr>
          <a:xfrm>
            <a:off x="4417901" y="2650780"/>
            <a:ext cx="239832" cy="239832"/>
          </a:xfrm>
          <a:prstGeom prst="chord">
            <a:avLst>
              <a:gd name="adj1" fmla="val 492798"/>
              <a:gd name="adj2" fmla="val 10307202"/>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6" name="任意多边形: 形状 25">
            <a:extLst>
              <a:ext uri="{FF2B5EF4-FFF2-40B4-BE49-F238E27FC236}">
                <a16:creationId xmlns:a16="http://schemas.microsoft.com/office/drawing/2014/main" id="{62575999-F087-4CA9-8EB2-C0C09094A7D1}"/>
              </a:ext>
            </a:extLst>
          </p:cNvPr>
          <p:cNvSpPr/>
          <p:nvPr/>
        </p:nvSpPr>
        <p:spPr>
          <a:xfrm>
            <a:off x="4244271" y="3290829"/>
            <a:ext cx="886882" cy="1261621"/>
          </a:xfrm>
          <a:custGeom>
            <a:avLst/>
            <a:gdLst>
              <a:gd name="connsiteX0" fmla="*/ 0 w 886882"/>
              <a:gd name="connsiteY0" fmla="*/ 0 h 1261621"/>
              <a:gd name="connsiteX1" fmla="*/ 886882 w 886882"/>
              <a:gd name="connsiteY1" fmla="*/ 0 h 1261621"/>
              <a:gd name="connsiteX2" fmla="*/ 886882 w 886882"/>
              <a:gd name="connsiteY2" fmla="*/ 1261621 h 1261621"/>
              <a:gd name="connsiteX3" fmla="*/ 0 w 886882"/>
              <a:gd name="connsiteY3" fmla="*/ 1261621 h 1261621"/>
              <a:gd name="connsiteX4" fmla="*/ 0 w 886882"/>
              <a:gd name="connsiteY4" fmla="*/ 0 h 1261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1261621">
                <a:moveTo>
                  <a:pt x="0" y="0"/>
                </a:moveTo>
                <a:lnTo>
                  <a:pt x="886882" y="0"/>
                </a:lnTo>
                <a:lnTo>
                  <a:pt x="886882" y="1261621"/>
                </a:lnTo>
                <a:lnTo>
                  <a:pt x="0" y="1261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t" anchorCtr="0">
            <a:noAutofit/>
          </a:bodyPr>
          <a:lstStyle/>
          <a:p>
            <a:pPr marL="0" lvl="0" indent="0" algn="l" defTabSz="355600">
              <a:lnSpc>
                <a:spcPct val="90000"/>
              </a:lnSpc>
              <a:spcBef>
                <a:spcPct val="0"/>
              </a:spcBef>
              <a:spcAft>
                <a:spcPct val="35000"/>
              </a:spcAft>
              <a:buNone/>
            </a:pPr>
            <a:r>
              <a:rPr lang="zh-CN" sz="1000" kern="1200" dirty="0"/>
              <a:t>美国</a:t>
            </a:r>
            <a:r>
              <a:rPr lang="en-US" sz="1000" kern="1200" dirty="0"/>
              <a:t>Han S, Zhang Q</a:t>
            </a:r>
            <a:r>
              <a:rPr lang="zh-CN" sz="1000" kern="1200" dirty="0"/>
              <a:t>等人利用在同一帧图像中选取多窗口提取多条导航线进行融合，提高鲁棒性，在大豆田中实验平均误差为</a:t>
            </a:r>
            <a:r>
              <a:rPr lang="en-US" sz="1000" dirty="0">
                <a:solidFill>
                  <a:srgbClr val="FF0000"/>
                </a:solidFill>
              </a:rPr>
              <a:t>1cm</a:t>
            </a:r>
            <a:r>
              <a:rPr lang="zh-CN" sz="1000" kern="1200" dirty="0"/>
              <a:t>，玉米地中实验误差为</a:t>
            </a:r>
            <a:r>
              <a:rPr lang="en-US" sz="1000" dirty="0">
                <a:solidFill>
                  <a:srgbClr val="FF0000"/>
                </a:solidFill>
              </a:rPr>
              <a:t>2.4cm</a:t>
            </a:r>
            <a:r>
              <a:rPr lang="zh-CN" sz="1000" kern="1200" dirty="0"/>
              <a:t>；</a:t>
            </a:r>
          </a:p>
        </p:txBody>
      </p:sp>
      <p:sp>
        <p:nvSpPr>
          <p:cNvPr id="27" name="任意多边形: 形状 26">
            <a:extLst>
              <a:ext uri="{FF2B5EF4-FFF2-40B4-BE49-F238E27FC236}">
                <a16:creationId xmlns:a16="http://schemas.microsoft.com/office/drawing/2014/main" id="{DADE27D7-7641-4575-8A56-29133CF9156E}"/>
              </a:ext>
            </a:extLst>
          </p:cNvPr>
          <p:cNvSpPr/>
          <p:nvPr/>
        </p:nvSpPr>
        <p:spPr>
          <a:xfrm>
            <a:off x="4244271" y="2991038"/>
            <a:ext cx="886882" cy="299791"/>
          </a:xfrm>
          <a:custGeom>
            <a:avLst/>
            <a:gdLst>
              <a:gd name="connsiteX0" fmla="*/ 0 w 886882"/>
              <a:gd name="connsiteY0" fmla="*/ 0 h 299791"/>
              <a:gd name="connsiteX1" fmla="*/ 886882 w 886882"/>
              <a:gd name="connsiteY1" fmla="*/ 0 h 299791"/>
              <a:gd name="connsiteX2" fmla="*/ 886882 w 886882"/>
              <a:gd name="connsiteY2" fmla="*/ 299791 h 299791"/>
              <a:gd name="connsiteX3" fmla="*/ 0 w 886882"/>
              <a:gd name="connsiteY3" fmla="*/ 299791 h 299791"/>
              <a:gd name="connsiteX4" fmla="*/ 0 w 886882"/>
              <a:gd name="connsiteY4" fmla="*/ 0 h 29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299791">
                <a:moveTo>
                  <a:pt x="0" y="0"/>
                </a:moveTo>
                <a:lnTo>
                  <a:pt x="886882" y="0"/>
                </a:lnTo>
                <a:lnTo>
                  <a:pt x="886882" y="299791"/>
                </a:lnTo>
                <a:lnTo>
                  <a:pt x="0" y="29979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sz="1600" kern="1200" dirty="0"/>
              <a:t>2004</a:t>
            </a:r>
            <a:r>
              <a:rPr lang="zh-CN" sz="1600" kern="1200" dirty="0"/>
              <a:t>年</a:t>
            </a:r>
          </a:p>
        </p:txBody>
      </p:sp>
      <p:sp>
        <p:nvSpPr>
          <p:cNvPr id="28" name="椭圆 27">
            <a:extLst>
              <a:ext uri="{FF2B5EF4-FFF2-40B4-BE49-F238E27FC236}">
                <a16:creationId xmlns:a16="http://schemas.microsoft.com/office/drawing/2014/main" id="{61625B98-ED0A-48D8-94A0-448CF88FF4E8}"/>
              </a:ext>
            </a:extLst>
          </p:cNvPr>
          <p:cNvSpPr/>
          <p:nvPr/>
        </p:nvSpPr>
        <p:spPr>
          <a:xfrm>
            <a:off x="5699508" y="2620801"/>
            <a:ext cx="299791" cy="299791"/>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29" name="弦形 28">
            <a:extLst>
              <a:ext uri="{FF2B5EF4-FFF2-40B4-BE49-F238E27FC236}">
                <a16:creationId xmlns:a16="http://schemas.microsoft.com/office/drawing/2014/main" id="{5DB237D3-C350-4075-9E91-1B342A7D8FE3}"/>
              </a:ext>
            </a:extLst>
          </p:cNvPr>
          <p:cNvSpPr/>
          <p:nvPr/>
        </p:nvSpPr>
        <p:spPr>
          <a:xfrm>
            <a:off x="5729487" y="2650780"/>
            <a:ext cx="239832" cy="239832"/>
          </a:xfrm>
          <a:prstGeom prst="chord">
            <a:avLst>
              <a:gd name="adj1" fmla="val 21107202"/>
              <a:gd name="adj2" fmla="val 11292798"/>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0" name="任意多边形: 形状 29">
            <a:extLst>
              <a:ext uri="{FF2B5EF4-FFF2-40B4-BE49-F238E27FC236}">
                <a16:creationId xmlns:a16="http://schemas.microsoft.com/office/drawing/2014/main" id="{AF032A96-DEFF-48DE-A3D4-38BB850B6815}"/>
              </a:ext>
            </a:extLst>
          </p:cNvPr>
          <p:cNvSpPr/>
          <p:nvPr/>
        </p:nvSpPr>
        <p:spPr>
          <a:xfrm>
            <a:off x="5555858" y="3290829"/>
            <a:ext cx="886882" cy="1261621"/>
          </a:xfrm>
          <a:custGeom>
            <a:avLst/>
            <a:gdLst>
              <a:gd name="connsiteX0" fmla="*/ 0 w 886882"/>
              <a:gd name="connsiteY0" fmla="*/ 0 h 1261621"/>
              <a:gd name="connsiteX1" fmla="*/ 886882 w 886882"/>
              <a:gd name="connsiteY1" fmla="*/ 0 h 1261621"/>
              <a:gd name="connsiteX2" fmla="*/ 886882 w 886882"/>
              <a:gd name="connsiteY2" fmla="*/ 1261621 h 1261621"/>
              <a:gd name="connsiteX3" fmla="*/ 0 w 886882"/>
              <a:gd name="connsiteY3" fmla="*/ 1261621 h 1261621"/>
              <a:gd name="connsiteX4" fmla="*/ 0 w 886882"/>
              <a:gd name="connsiteY4" fmla="*/ 0 h 1261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1261621">
                <a:moveTo>
                  <a:pt x="0" y="0"/>
                </a:moveTo>
                <a:lnTo>
                  <a:pt x="886882" y="0"/>
                </a:lnTo>
                <a:lnTo>
                  <a:pt x="886882" y="1261621"/>
                </a:lnTo>
                <a:lnTo>
                  <a:pt x="0" y="1261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t" anchorCtr="0">
            <a:noAutofit/>
          </a:bodyPr>
          <a:lstStyle/>
          <a:p>
            <a:pPr marL="0" lvl="0" indent="0" algn="l" defTabSz="355600">
              <a:lnSpc>
                <a:spcPct val="90000"/>
              </a:lnSpc>
              <a:spcBef>
                <a:spcPct val="0"/>
              </a:spcBef>
              <a:spcAft>
                <a:spcPct val="35000"/>
              </a:spcAft>
              <a:buNone/>
            </a:pPr>
            <a:r>
              <a:rPr lang="zh-CN" sz="1000" kern="1200" dirty="0"/>
              <a:t>澳大利亚的</a:t>
            </a:r>
            <a:r>
              <a:rPr lang="en-US" sz="1000" kern="1200" dirty="0"/>
              <a:t>Ball, D.; </a:t>
            </a:r>
            <a:r>
              <a:rPr lang="en-US" sz="1000" kern="1200" dirty="0" err="1"/>
              <a:t>Upcroft</a:t>
            </a:r>
            <a:r>
              <a:rPr lang="en-US" sz="1000" kern="1200" dirty="0"/>
              <a:t>, B.; Wyeth, G</a:t>
            </a:r>
            <a:r>
              <a:rPr lang="zh-CN" sz="1000" kern="1200" dirty="0"/>
              <a:t>等人设计了一个基于视觉的障碍检测和导航系统，机器人能够继续在</a:t>
            </a:r>
            <a:r>
              <a:rPr lang="en-US" sz="1000" dirty="0">
                <a:solidFill>
                  <a:srgbClr val="FF0000"/>
                </a:solidFill>
              </a:rPr>
              <a:t>5</a:t>
            </a:r>
            <a:r>
              <a:rPr lang="zh-CN" altLang="en-US" sz="1000" dirty="0">
                <a:solidFill>
                  <a:srgbClr val="FF0000"/>
                </a:solidFill>
              </a:rPr>
              <a:t>分钟的</a:t>
            </a:r>
            <a:r>
              <a:rPr lang="en-US" sz="1000" dirty="0">
                <a:solidFill>
                  <a:srgbClr val="FF0000"/>
                </a:solidFill>
              </a:rPr>
              <a:t>GPS</a:t>
            </a:r>
            <a:r>
              <a:rPr lang="zh-CN" altLang="en-US" sz="1000" dirty="0">
                <a:solidFill>
                  <a:srgbClr val="FF0000"/>
                </a:solidFill>
              </a:rPr>
              <a:t>中断</a:t>
            </a:r>
            <a:r>
              <a:rPr lang="zh-CN" sz="1000" kern="1200" dirty="0"/>
              <a:t>，通过视觉跟踪作物行。实验误差在</a:t>
            </a:r>
            <a:r>
              <a:rPr lang="en-US" altLang="zh-CN" sz="1000" dirty="0">
                <a:solidFill>
                  <a:srgbClr val="FF0000"/>
                </a:solidFill>
              </a:rPr>
              <a:t>0.06m</a:t>
            </a:r>
            <a:r>
              <a:rPr lang="zh-CN" altLang="en-US" sz="1000" kern="1200" dirty="0"/>
              <a:t>以下</a:t>
            </a:r>
            <a:r>
              <a:rPr lang="zh-CN" sz="1000" kern="1200" dirty="0"/>
              <a:t>。</a:t>
            </a:r>
          </a:p>
        </p:txBody>
      </p:sp>
      <p:sp>
        <p:nvSpPr>
          <p:cNvPr id="31" name="任意多边形: 形状 30">
            <a:extLst>
              <a:ext uri="{FF2B5EF4-FFF2-40B4-BE49-F238E27FC236}">
                <a16:creationId xmlns:a16="http://schemas.microsoft.com/office/drawing/2014/main" id="{E1106578-F83B-4A12-9971-29DED25300A7}"/>
              </a:ext>
            </a:extLst>
          </p:cNvPr>
          <p:cNvSpPr/>
          <p:nvPr/>
        </p:nvSpPr>
        <p:spPr>
          <a:xfrm>
            <a:off x="5555858" y="2991038"/>
            <a:ext cx="886882" cy="299791"/>
          </a:xfrm>
          <a:custGeom>
            <a:avLst/>
            <a:gdLst>
              <a:gd name="connsiteX0" fmla="*/ 0 w 886882"/>
              <a:gd name="connsiteY0" fmla="*/ 0 h 299791"/>
              <a:gd name="connsiteX1" fmla="*/ 886882 w 886882"/>
              <a:gd name="connsiteY1" fmla="*/ 0 h 299791"/>
              <a:gd name="connsiteX2" fmla="*/ 886882 w 886882"/>
              <a:gd name="connsiteY2" fmla="*/ 299791 h 299791"/>
              <a:gd name="connsiteX3" fmla="*/ 0 w 886882"/>
              <a:gd name="connsiteY3" fmla="*/ 299791 h 299791"/>
              <a:gd name="connsiteX4" fmla="*/ 0 w 886882"/>
              <a:gd name="connsiteY4" fmla="*/ 0 h 29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299791">
                <a:moveTo>
                  <a:pt x="0" y="0"/>
                </a:moveTo>
                <a:lnTo>
                  <a:pt x="886882" y="0"/>
                </a:lnTo>
                <a:lnTo>
                  <a:pt x="886882" y="299791"/>
                </a:lnTo>
                <a:lnTo>
                  <a:pt x="0" y="29979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sz="1600" kern="1200" dirty="0"/>
              <a:t>2016</a:t>
            </a:r>
            <a:r>
              <a:rPr lang="zh-CN" sz="1600" kern="1200" dirty="0"/>
              <a:t>年</a:t>
            </a:r>
          </a:p>
        </p:txBody>
      </p:sp>
      <p:sp>
        <p:nvSpPr>
          <p:cNvPr id="32" name="椭圆 31">
            <a:extLst>
              <a:ext uri="{FF2B5EF4-FFF2-40B4-BE49-F238E27FC236}">
                <a16:creationId xmlns:a16="http://schemas.microsoft.com/office/drawing/2014/main" id="{865EF54C-493F-4ABA-AB49-8E8E89181AF7}"/>
              </a:ext>
            </a:extLst>
          </p:cNvPr>
          <p:cNvSpPr/>
          <p:nvPr/>
        </p:nvSpPr>
        <p:spPr>
          <a:xfrm>
            <a:off x="7011094" y="2620801"/>
            <a:ext cx="299791" cy="299791"/>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33" name="弦形 32">
            <a:extLst>
              <a:ext uri="{FF2B5EF4-FFF2-40B4-BE49-F238E27FC236}">
                <a16:creationId xmlns:a16="http://schemas.microsoft.com/office/drawing/2014/main" id="{C90BF1F2-3371-444B-BAA8-C27E8B145A8A}"/>
              </a:ext>
            </a:extLst>
          </p:cNvPr>
          <p:cNvSpPr/>
          <p:nvPr/>
        </p:nvSpPr>
        <p:spPr>
          <a:xfrm>
            <a:off x="7041074" y="2650780"/>
            <a:ext cx="239832" cy="239832"/>
          </a:xfrm>
          <a:prstGeom prst="chord">
            <a:avLst>
              <a:gd name="adj1" fmla="val 20077386"/>
              <a:gd name="adj2" fmla="val 12322614"/>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4" name="任意多边形: 形状 33">
            <a:extLst>
              <a:ext uri="{FF2B5EF4-FFF2-40B4-BE49-F238E27FC236}">
                <a16:creationId xmlns:a16="http://schemas.microsoft.com/office/drawing/2014/main" id="{B6202E37-DCE1-4AF4-96E0-D4D628A7F484}"/>
              </a:ext>
            </a:extLst>
          </p:cNvPr>
          <p:cNvSpPr/>
          <p:nvPr/>
        </p:nvSpPr>
        <p:spPr>
          <a:xfrm>
            <a:off x="6867444" y="3290829"/>
            <a:ext cx="886882" cy="1261621"/>
          </a:xfrm>
          <a:custGeom>
            <a:avLst/>
            <a:gdLst>
              <a:gd name="connsiteX0" fmla="*/ 0 w 886882"/>
              <a:gd name="connsiteY0" fmla="*/ 0 h 1261621"/>
              <a:gd name="connsiteX1" fmla="*/ 886882 w 886882"/>
              <a:gd name="connsiteY1" fmla="*/ 0 h 1261621"/>
              <a:gd name="connsiteX2" fmla="*/ 886882 w 886882"/>
              <a:gd name="connsiteY2" fmla="*/ 1261621 h 1261621"/>
              <a:gd name="connsiteX3" fmla="*/ 0 w 886882"/>
              <a:gd name="connsiteY3" fmla="*/ 1261621 h 1261621"/>
              <a:gd name="connsiteX4" fmla="*/ 0 w 886882"/>
              <a:gd name="connsiteY4" fmla="*/ 0 h 1261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1261621">
                <a:moveTo>
                  <a:pt x="0" y="0"/>
                </a:moveTo>
                <a:lnTo>
                  <a:pt x="886882" y="0"/>
                </a:lnTo>
                <a:lnTo>
                  <a:pt x="886882" y="1261621"/>
                </a:lnTo>
                <a:lnTo>
                  <a:pt x="0" y="1261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t" anchorCtr="0">
            <a:noAutofit/>
          </a:bodyPr>
          <a:lstStyle/>
          <a:p>
            <a:pPr marL="0" lvl="0" indent="0" algn="l" defTabSz="355600">
              <a:lnSpc>
                <a:spcPct val="90000"/>
              </a:lnSpc>
              <a:spcBef>
                <a:spcPct val="0"/>
              </a:spcBef>
              <a:spcAft>
                <a:spcPct val="35000"/>
              </a:spcAft>
              <a:buNone/>
            </a:pPr>
            <a:r>
              <a:rPr lang="zh-CN" sz="1000" kern="1200" dirty="0"/>
              <a:t>西班牙的</a:t>
            </a:r>
            <a:r>
              <a:rPr lang="en-US" sz="1000" kern="1200" dirty="0" err="1"/>
              <a:t>Bengochea</a:t>
            </a:r>
            <a:r>
              <a:rPr lang="en-US" sz="1000" kern="1200" dirty="0"/>
              <a:t>-Guevara, J. M.; Conesa-Munoz, J.; Andujar, D.</a:t>
            </a:r>
            <a:r>
              <a:rPr lang="zh-CN" sz="1000" kern="1200" dirty="0"/>
              <a:t>等人等人设计了视觉与</a:t>
            </a:r>
            <a:r>
              <a:rPr lang="en-US" sz="1000" kern="1200" dirty="0"/>
              <a:t>GPS</a:t>
            </a:r>
            <a:r>
              <a:rPr lang="zh-CN" sz="1000" kern="1200" dirty="0"/>
              <a:t>融合导航系统，设计并开发了两个模糊控制器</a:t>
            </a:r>
            <a:r>
              <a:rPr lang="zh-CN" altLang="en-US" sz="1000" kern="1200" dirty="0"/>
              <a:t>，</a:t>
            </a:r>
            <a:r>
              <a:rPr lang="zh-CN" sz="1000" kern="1200" dirty="0"/>
              <a:t>速度在</a:t>
            </a:r>
            <a:r>
              <a:rPr lang="en-US" sz="1000" dirty="0">
                <a:solidFill>
                  <a:srgbClr val="FF0000"/>
                </a:solidFill>
              </a:rPr>
              <a:t>0.3m/s</a:t>
            </a:r>
            <a:r>
              <a:rPr lang="zh-CN" sz="1000" kern="1200" dirty="0"/>
              <a:t>左右位置偏差小于</a:t>
            </a:r>
            <a:r>
              <a:rPr lang="en-US" sz="1000" dirty="0">
                <a:solidFill>
                  <a:srgbClr val="FF0000"/>
                </a:solidFill>
              </a:rPr>
              <a:t>2cm</a:t>
            </a:r>
            <a:r>
              <a:rPr lang="zh-CN" sz="1000" kern="1200" dirty="0"/>
              <a:t>，角度</a:t>
            </a:r>
            <a:r>
              <a:rPr lang="zh-CN" altLang="en-US" sz="1000" dirty="0">
                <a:solidFill>
                  <a:srgbClr val="FF0000"/>
                </a:solidFill>
              </a:rPr>
              <a:t>小于</a:t>
            </a:r>
            <a:r>
              <a:rPr lang="en-US" sz="1000" dirty="0">
                <a:solidFill>
                  <a:srgbClr val="FF0000"/>
                </a:solidFill>
              </a:rPr>
              <a:t>2</a:t>
            </a:r>
            <a:r>
              <a:rPr lang="en-US" altLang="zh-CN" sz="1000" dirty="0">
                <a:solidFill>
                  <a:srgbClr val="FF0000"/>
                </a:solidFill>
              </a:rPr>
              <a:t>°</a:t>
            </a:r>
            <a:r>
              <a:rPr lang="zh-CN" sz="1000" kern="1200" dirty="0"/>
              <a:t>。。</a:t>
            </a:r>
          </a:p>
        </p:txBody>
      </p:sp>
      <p:sp>
        <p:nvSpPr>
          <p:cNvPr id="35" name="任意多边形: 形状 34">
            <a:extLst>
              <a:ext uri="{FF2B5EF4-FFF2-40B4-BE49-F238E27FC236}">
                <a16:creationId xmlns:a16="http://schemas.microsoft.com/office/drawing/2014/main" id="{4D5ACB9A-B2EF-46AF-9346-48D38E9A50FD}"/>
              </a:ext>
            </a:extLst>
          </p:cNvPr>
          <p:cNvSpPr/>
          <p:nvPr/>
        </p:nvSpPr>
        <p:spPr>
          <a:xfrm>
            <a:off x="6867444" y="2991038"/>
            <a:ext cx="886882" cy="299791"/>
          </a:xfrm>
          <a:custGeom>
            <a:avLst/>
            <a:gdLst>
              <a:gd name="connsiteX0" fmla="*/ 0 w 886882"/>
              <a:gd name="connsiteY0" fmla="*/ 0 h 299791"/>
              <a:gd name="connsiteX1" fmla="*/ 886882 w 886882"/>
              <a:gd name="connsiteY1" fmla="*/ 0 h 299791"/>
              <a:gd name="connsiteX2" fmla="*/ 886882 w 886882"/>
              <a:gd name="connsiteY2" fmla="*/ 299791 h 299791"/>
              <a:gd name="connsiteX3" fmla="*/ 0 w 886882"/>
              <a:gd name="connsiteY3" fmla="*/ 299791 h 299791"/>
              <a:gd name="connsiteX4" fmla="*/ 0 w 886882"/>
              <a:gd name="connsiteY4" fmla="*/ 0 h 29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299791">
                <a:moveTo>
                  <a:pt x="0" y="0"/>
                </a:moveTo>
                <a:lnTo>
                  <a:pt x="886882" y="0"/>
                </a:lnTo>
                <a:lnTo>
                  <a:pt x="886882" y="299791"/>
                </a:lnTo>
                <a:lnTo>
                  <a:pt x="0" y="29979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sz="1600" kern="1200" dirty="0"/>
              <a:t>2016</a:t>
            </a:r>
            <a:r>
              <a:rPr lang="zh-CN" sz="1600" kern="1200" dirty="0"/>
              <a:t>年</a:t>
            </a:r>
          </a:p>
        </p:txBody>
      </p:sp>
      <p:sp>
        <p:nvSpPr>
          <p:cNvPr id="36" name="椭圆 35">
            <a:extLst>
              <a:ext uri="{FF2B5EF4-FFF2-40B4-BE49-F238E27FC236}">
                <a16:creationId xmlns:a16="http://schemas.microsoft.com/office/drawing/2014/main" id="{F5F1F917-2720-4DF7-8000-4D0B43BC4012}"/>
              </a:ext>
            </a:extLst>
          </p:cNvPr>
          <p:cNvSpPr/>
          <p:nvPr/>
        </p:nvSpPr>
        <p:spPr>
          <a:xfrm>
            <a:off x="8322681" y="2620801"/>
            <a:ext cx="299791" cy="299791"/>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37" name="弦形 36">
            <a:extLst>
              <a:ext uri="{FF2B5EF4-FFF2-40B4-BE49-F238E27FC236}">
                <a16:creationId xmlns:a16="http://schemas.microsoft.com/office/drawing/2014/main" id="{415ACE1F-9727-4ADF-A9D9-3DB9EDD74FAF}"/>
              </a:ext>
            </a:extLst>
          </p:cNvPr>
          <p:cNvSpPr/>
          <p:nvPr/>
        </p:nvSpPr>
        <p:spPr>
          <a:xfrm>
            <a:off x="8352660" y="2650780"/>
            <a:ext cx="239832" cy="239832"/>
          </a:xfrm>
          <a:prstGeom prst="chord">
            <a:avLst>
              <a:gd name="adj1" fmla="val 18864918"/>
              <a:gd name="adj2" fmla="val 13535082"/>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8" name="任意多边形: 形状 37">
            <a:extLst>
              <a:ext uri="{FF2B5EF4-FFF2-40B4-BE49-F238E27FC236}">
                <a16:creationId xmlns:a16="http://schemas.microsoft.com/office/drawing/2014/main" id="{B8F3D15A-4853-403C-AD71-50EA0F9F1A3B}"/>
              </a:ext>
            </a:extLst>
          </p:cNvPr>
          <p:cNvSpPr/>
          <p:nvPr/>
        </p:nvSpPr>
        <p:spPr>
          <a:xfrm>
            <a:off x="8179030" y="3290829"/>
            <a:ext cx="886882" cy="1261621"/>
          </a:xfrm>
          <a:custGeom>
            <a:avLst/>
            <a:gdLst>
              <a:gd name="connsiteX0" fmla="*/ 0 w 886882"/>
              <a:gd name="connsiteY0" fmla="*/ 0 h 1261621"/>
              <a:gd name="connsiteX1" fmla="*/ 886882 w 886882"/>
              <a:gd name="connsiteY1" fmla="*/ 0 h 1261621"/>
              <a:gd name="connsiteX2" fmla="*/ 886882 w 886882"/>
              <a:gd name="connsiteY2" fmla="*/ 1261621 h 1261621"/>
              <a:gd name="connsiteX3" fmla="*/ 0 w 886882"/>
              <a:gd name="connsiteY3" fmla="*/ 1261621 h 1261621"/>
              <a:gd name="connsiteX4" fmla="*/ 0 w 886882"/>
              <a:gd name="connsiteY4" fmla="*/ 0 h 1261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1261621">
                <a:moveTo>
                  <a:pt x="0" y="0"/>
                </a:moveTo>
                <a:lnTo>
                  <a:pt x="886882" y="0"/>
                </a:lnTo>
                <a:lnTo>
                  <a:pt x="886882" y="1261621"/>
                </a:lnTo>
                <a:lnTo>
                  <a:pt x="0" y="1261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t" anchorCtr="0">
            <a:noAutofit/>
          </a:bodyPr>
          <a:lstStyle/>
          <a:p>
            <a:pPr marL="0" lvl="0" indent="0" algn="l" defTabSz="355600">
              <a:lnSpc>
                <a:spcPct val="90000"/>
              </a:lnSpc>
              <a:spcBef>
                <a:spcPct val="0"/>
              </a:spcBef>
              <a:spcAft>
                <a:spcPct val="35000"/>
              </a:spcAft>
              <a:buNone/>
            </a:pPr>
            <a:r>
              <a:rPr lang="en-US" sz="1000" kern="1200" dirty="0" err="1"/>
              <a:t>Vidovic</a:t>
            </a:r>
            <a:r>
              <a:rPr lang="en-US" sz="1000" kern="1200" dirty="0"/>
              <a:t>, I.; </a:t>
            </a:r>
            <a:r>
              <a:rPr lang="en-US" sz="1000" kern="1200" dirty="0" err="1"/>
              <a:t>Cupec</a:t>
            </a:r>
            <a:r>
              <a:rPr lang="en-US" sz="1000" kern="1200" dirty="0"/>
              <a:t>, R.; </a:t>
            </a:r>
            <a:r>
              <a:rPr lang="en-US" sz="1000" kern="1200" dirty="0" err="1"/>
              <a:t>Hocenski</a:t>
            </a:r>
            <a:r>
              <a:rPr lang="en-US" sz="1000" kern="1200" dirty="0"/>
              <a:t>, Z. </a:t>
            </a:r>
            <a:r>
              <a:rPr lang="zh-CN" sz="1000" kern="1200" dirty="0"/>
              <a:t>利用动态规划技术将图像证据与先验知识相结合的有效的</a:t>
            </a:r>
            <a:r>
              <a:rPr lang="zh-CN" altLang="en-US" sz="1000" dirty="0">
                <a:solidFill>
                  <a:srgbClr val="FF0000"/>
                </a:solidFill>
              </a:rPr>
              <a:t>作物行检测方法</a:t>
            </a:r>
            <a:r>
              <a:rPr lang="zh-CN" sz="1000" kern="1200" dirty="0"/>
              <a:t>。</a:t>
            </a:r>
          </a:p>
        </p:txBody>
      </p:sp>
      <p:sp>
        <p:nvSpPr>
          <p:cNvPr id="39" name="任意多边形: 形状 38">
            <a:extLst>
              <a:ext uri="{FF2B5EF4-FFF2-40B4-BE49-F238E27FC236}">
                <a16:creationId xmlns:a16="http://schemas.microsoft.com/office/drawing/2014/main" id="{CBEEABDD-3AFB-4A3B-B544-E64871B9B8EF}"/>
              </a:ext>
            </a:extLst>
          </p:cNvPr>
          <p:cNvSpPr/>
          <p:nvPr/>
        </p:nvSpPr>
        <p:spPr>
          <a:xfrm>
            <a:off x="8179030" y="2991038"/>
            <a:ext cx="886882" cy="299791"/>
          </a:xfrm>
          <a:custGeom>
            <a:avLst/>
            <a:gdLst>
              <a:gd name="connsiteX0" fmla="*/ 0 w 886882"/>
              <a:gd name="connsiteY0" fmla="*/ 0 h 299791"/>
              <a:gd name="connsiteX1" fmla="*/ 886882 w 886882"/>
              <a:gd name="connsiteY1" fmla="*/ 0 h 299791"/>
              <a:gd name="connsiteX2" fmla="*/ 886882 w 886882"/>
              <a:gd name="connsiteY2" fmla="*/ 299791 h 299791"/>
              <a:gd name="connsiteX3" fmla="*/ 0 w 886882"/>
              <a:gd name="connsiteY3" fmla="*/ 299791 h 299791"/>
              <a:gd name="connsiteX4" fmla="*/ 0 w 886882"/>
              <a:gd name="connsiteY4" fmla="*/ 0 h 29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299791">
                <a:moveTo>
                  <a:pt x="0" y="0"/>
                </a:moveTo>
                <a:lnTo>
                  <a:pt x="886882" y="0"/>
                </a:lnTo>
                <a:lnTo>
                  <a:pt x="886882" y="299791"/>
                </a:lnTo>
                <a:lnTo>
                  <a:pt x="0" y="29979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sz="1600" kern="1200" dirty="0"/>
              <a:t>2016</a:t>
            </a:r>
            <a:r>
              <a:rPr lang="zh-CN" sz="1600" kern="1200" dirty="0"/>
              <a:t>年</a:t>
            </a:r>
          </a:p>
        </p:txBody>
      </p:sp>
      <p:sp>
        <p:nvSpPr>
          <p:cNvPr id="40" name="椭圆 39">
            <a:extLst>
              <a:ext uri="{FF2B5EF4-FFF2-40B4-BE49-F238E27FC236}">
                <a16:creationId xmlns:a16="http://schemas.microsoft.com/office/drawing/2014/main" id="{5C83B1FE-ED3F-4F15-980A-0140F9F6DE51}"/>
              </a:ext>
            </a:extLst>
          </p:cNvPr>
          <p:cNvSpPr/>
          <p:nvPr/>
        </p:nvSpPr>
        <p:spPr>
          <a:xfrm>
            <a:off x="9634267" y="2620801"/>
            <a:ext cx="299791" cy="299791"/>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41" name="弦形 40">
            <a:extLst>
              <a:ext uri="{FF2B5EF4-FFF2-40B4-BE49-F238E27FC236}">
                <a16:creationId xmlns:a16="http://schemas.microsoft.com/office/drawing/2014/main" id="{E2A5F669-954E-4A81-82D9-7141B309767F}"/>
              </a:ext>
            </a:extLst>
          </p:cNvPr>
          <p:cNvSpPr/>
          <p:nvPr/>
        </p:nvSpPr>
        <p:spPr>
          <a:xfrm>
            <a:off x="9664246" y="2650780"/>
            <a:ext cx="239832" cy="239832"/>
          </a:xfrm>
          <a:prstGeom prst="chord">
            <a:avLst>
              <a:gd name="adj1" fmla="val 16200000"/>
              <a:gd name="adj2" fmla="val 16200000"/>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2" name="任意多边形: 形状 41">
            <a:extLst>
              <a:ext uri="{FF2B5EF4-FFF2-40B4-BE49-F238E27FC236}">
                <a16:creationId xmlns:a16="http://schemas.microsoft.com/office/drawing/2014/main" id="{34868664-63E9-433B-ABDD-49A3E7CA4FA4}"/>
              </a:ext>
            </a:extLst>
          </p:cNvPr>
          <p:cNvSpPr/>
          <p:nvPr/>
        </p:nvSpPr>
        <p:spPr>
          <a:xfrm>
            <a:off x="9490617" y="3290829"/>
            <a:ext cx="886882" cy="1261621"/>
          </a:xfrm>
          <a:custGeom>
            <a:avLst/>
            <a:gdLst>
              <a:gd name="connsiteX0" fmla="*/ 0 w 886882"/>
              <a:gd name="connsiteY0" fmla="*/ 0 h 1261621"/>
              <a:gd name="connsiteX1" fmla="*/ 886882 w 886882"/>
              <a:gd name="connsiteY1" fmla="*/ 0 h 1261621"/>
              <a:gd name="connsiteX2" fmla="*/ 886882 w 886882"/>
              <a:gd name="connsiteY2" fmla="*/ 1261621 h 1261621"/>
              <a:gd name="connsiteX3" fmla="*/ 0 w 886882"/>
              <a:gd name="connsiteY3" fmla="*/ 1261621 h 1261621"/>
              <a:gd name="connsiteX4" fmla="*/ 0 w 886882"/>
              <a:gd name="connsiteY4" fmla="*/ 0 h 1261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1261621">
                <a:moveTo>
                  <a:pt x="0" y="0"/>
                </a:moveTo>
                <a:lnTo>
                  <a:pt x="886882" y="0"/>
                </a:lnTo>
                <a:lnTo>
                  <a:pt x="886882" y="1261621"/>
                </a:lnTo>
                <a:lnTo>
                  <a:pt x="0" y="126162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20320" tIns="20320" rIns="20320" bIns="20320" numCol="1" spcCol="1270" anchor="t" anchorCtr="0">
            <a:noAutofit/>
          </a:bodyPr>
          <a:lstStyle/>
          <a:p>
            <a:pPr marL="0" lvl="0" indent="0" algn="l" defTabSz="355600">
              <a:lnSpc>
                <a:spcPct val="90000"/>
              </a:lnSpc>
              <a:spcBef>
                <a:spcPct val="0"/>
              </a:spcBef>
              <a:spcAft>
                <a:spcPct val="35000"/>
              </a:spcAft>
              <a:buNone/>
            </a:pPr>
            <a:r>
              <a:rPr lang="zh-CN" sz="1000" kern="1200" dirty="0"/>
              <a:t>日本三菱公司推出了只以视觉作为直线导航的拖拉机，该方案的误差为</a:t>
            </a:r>
            <a:r>
              <a:rPr lang="en-US" sz="1000" dirty="0">
                <a:solidFill>
                  <a:srgbClr val="FF0000"/>
                </a:solidFill>
              </a:rPr>
              <a:t>±5cm</a:t>
            </a:r>
            <a:r>
              <a:rPr lang="zh-CN" sz="1000" kern="1200" dirty="0"/>
              <a:t>，作业速度可达</a:t>
            </a:r>
            <a:r>
              <a:rPr lang="en-US" sz="1000" dirty="0">
                <a:solidFill>
                  <a:srgbClr val="FF0000"/>
                </a:solidFill>
              </a:rPr>
              <a:t>0~3.6Km/h</a:t>
            </a:r>
            <a:r>
              <a:rPr lang="zh-CN" sz="1000" kern="1200" dirty="0"/>
              <a:t>，直线跟踪距离约为</a:t>
            </a:r>
            <a:r>
              <a:rPr lang="en-US" sz="1000" dirty="0">
                <a:solidFill>
                  <a:srgbClr val="FF0000"/>
                </a:solidFill>
              </a:rPr>
              <a:t>50~200m</a:t>
            </a:r>
            <a:r>
              <a:rPr lang="zh-CN" sz="1000" kern="1200" dirty="0"/>
              <a:t>。</a:t>
            </a:r>
          </a:p>
        </p:txBody>
      </p:sp>
      <p:sp>
        <p:nvSpPr>
          <p:cNvPr id="43" name="任意多边形: 形状 42">
            <a:extLst>
              <a:ext uri="{FF2B5EF4-FFF2-40B4-BE49-F238E27FC236}">
                <a16:creationId xmlns:a16="http://schemas.microsoft.com/office/drawing/2014/main" id="{465B8BC0-D0D5-4C13-9F4A-B0EF8181D0E3}"/>
              </a:ext>
            </a:extLst>
          </p:cNvPr>
          <p:cNvSpPr/>
          <p:nvPr/>
        </p:nvSpPr>
        <p:spPr>
          <a:xfrm>
            <a:off x="9490617" y="2991038"/>
            <a:ext cx="886882" cy="299791"/>
          </a:xfrm>
          <a:custGeom>
            <a:avLst/>
            <a:gdLst>
              <a:gd name="connsiteX0" fmla="*/ 0 w 886882"/>
              <a:gd name="connsiteY0" fmla="*/ 0 h 299791"/>
              <a:gd name="connsiteX1" fmla="*/ 886882 w 886882"/>
              <a:gd name="connsiteY1" fmla="*/ 0 h 299791"/>
              <a:gd name="connsiteX2" fmla="*/ 886882 w 886882"/>
              <a:gd name="connsiteY2" fmla="*/ 299791 h 299791"/>
              <a:gd name="connsiteX3" fmla="*/ 0 w 886882"/>
              <a:gd name="connsiteY3" fmla="*/ 299791 h 299791"/>
              <a:gd name="connsiteX4" fmla="*/ 0 w 886882"/>
              <a:gd name="connsiteY4" fmla="*/ 0 h 2997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6882" h="299791">
                <a:moveTo>
                  <a:pt x="0" y="0"/>
                </a:moveTo>
                <a:lnTo>
                  <a:pt x="886882" y="0"/>
                </a:lnTo>
                <a:lnTo>
                  <a:pt x="886882" y="299791"/>
                </a:lnTo>
                <a:lnTo>
                  <a:pt x="0" y="29979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sz="1600" kern="1200" dirty="0"/>
              <a:t>2018</a:t>
            </a:r>
            <a:r>
              <a:rPr lang="zh-CN" sz="1600" kern="1200" dirty="0"/>
              <a:t>年</a:t>
            </a:r>
          </a:p>
        </p:txBody>
      </p:sp>
      <p:sp>
        <p:nvSpPr>
          <p:cNvPr id="45" name="文本框 44">
            <a:extLst>
              <a:ext uri="{FF2B5EF4-FFF2-40B4-BE49-F238E27FC236}">
                <a16:creationId xmlns:a16="http://schemas.microsoft.com/office/drawing/2014/main" id="{3671DCA8-8A38-4593-86BB-F99682F612B6}"/>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Tree>
    <p:extLst>
      <p:ext uri="{BB962C8B-B14F-4D97-AF65-F5344CB8AC3E}">
        <p14:creationId xmlns:p14="http://schemas.microsoft.com/office/powerpoint/2010/main" val="1731233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箭头连接符 8">
            <a:extLst>
              <a:ext uri="{FF2B5EF4-FFF2-40B4-BE49-F238E27FC236}">
                <a16:creationId xmlns:a16="http://schemas.microsoft.com/office/drawing/2014/main" id="{9FBAF2EB-4B7F-40FF-9E11-74090CD5E2F5}"/>
              </a:ext>
            </a:extLst>
          </p:cNvPr>
          <p:cNvCxnSpPr>
            <a:cxnSpLocks/>
          </p:cNvCxnSpPr>
          <p:nvPr/>
        </p:nvCxnSpPr>
        <p:spPr>
          <a:xfrm>
            <a:off x="1509246" y="2772926"/>
            <a:ext cx="9271049"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1990028" y="266857"/>
            <a:ext cx="5452991"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机器视觉行间导航现状</a:t>
            </a:r>
            <a:endParaRPr lang="en-US" altLang="zh-CN" sz="2800" b="1" dirty="0">
              <a:solidFill>
                <a:srgbClr val="0070C0"/>
              </a:solidFill>
              <a:ea typeface="+mj-ea"/>
            </a:endParaRPr>
          </a:p>
        </p:txBody>
      </p:sp>
      <p:sp>
        <p:nvSpPr>
          <p:cNvPr id="7" name="矩形 6">
            <a:extLst>
              <a:ext uri="{FF2B5EF4-FFF2-40B4-BE49-F238E27FC236}">
                <a16:creationId xmlns:a16="http://schemas.microsoft.com/office/drawing/2014/main" id="{61C71A0D-AE83-42AF-BCEE-EAAB41944897}"/>
              </a:ext>
            </a:extLst>
          </p:cNvPr>
          <p:cNvSpPr/>
          <p:nvPr/>
        </p:nvSpPr>
        <p:spPr>
          <a:xfrm>
            <a:off x="1346589" y="5390814"/>
            <a:ext cx="9295073" cy="1200329"/>
          </a:xfrm>
          <a:prstGeom prst="rect">
            <a:avLst/>
          </a:prstGeom>
        </p:spPr>
        <p:txBody>
          <a:bodyPr wrap="square">
            <a:spAutoFit/>
          </a:bodyPr>
          <a:lstStyle/>
          <a:p>
            <a:pPr lvl="0" algn="just">
              <a:defRPr/>
            </a:pPr>
            <a:r>
              <a:rPr lang="zh-CN" altLang="en-US" dirty="0">
                <a:latin typeface="+mj-ea"/>
                <a:cs typeface="Times New Roman" panose="02020603050405020304" pitchFamily="18" charset="0"/>
              </a:rPr>
              <a:t>但国内机器视觉导航研究多限于模拟环境下，没有在真实农田环境中进行作业实验研究，尤其是水田环境作业机械，未见实验案例，有少数拖拉机有进行真实作业实验，</a:t>
            </a:r>
            <a:r>
              <a:rPr lang="zh-CN" altLang="zh-CN" dirty="0"/>
              <a:t>其误差多为</a:t>
            </a:r>
            <a:r>
              <a:rPr lang="en-US" altLang="zh-CN" dirty="0"/>
              <a:t>RTK-GPS</a:t>
            </a:r>
            <a:r>
              <a:rPr lang="zh-CN" altLang="zh-CN" dirty="0"/>
              <a:t>来评判，除</a:t>
            </a:r>
            <a:r>
              <a:rPr lang="en-US" altLang="zh-CN" dirty="0"/>
              <a:t>RTK-GPS</a:t>
            </a:r>
            <a:r>
              <a:rPr lang="zh-CN" altLang="zh-CN" dirty="0"/>
              <a:t>来衡量误差外，其余误差多为图像本身提取参数与实际参数（人为选取）进行比较</a:t>
            </a:r>
            <a:r>
              <a:rPr lang="zh-CN" altLang="en-US" dirty="0">
                <a:latin typeface="+mj-ea"/>
                <a:cs typeface="Times New Roman" panose="02020603050405020304" pitchFamily="18" charset="0"/>
              </a:rPr>
              <a:t>。</a:t>
            </a:r>
            <a:endParaRPr lang="zh-CN" altLang="en-US" dirty="0">
              <a:latin typeface="+mj-ea"/>
            </a:endParaRPr>
          </a:p>
        </p:txBody>
      </p:sp>
      <p:sp>
        <p:nvSpPr>
          <p:cNvPr id="15" name="矩形 14">
            <a:extLst>
              <a:ext uri="{FF2B5EF4-FFF2-40B4-BE49-F238E27FC236}">
                <a16:creationId xmlns:a16="http://schemas.microsoft.com/office/drawing/2014/main" id="{21A77DAE-88E8-45F8-986D-327163EDA1BD}"/>
              </a:ext>
            </a:extLst>
          </p:cNvPr>
          <p:cNvSpPr/>
          <p:nvPr/>
        </p:nvSpPr>
        <p:spPr>
          <a:xfrm>
            <a:off x="1485223" y="1067192"/>
            <a:ext cx="4423006" cy="400110"/>
          </a:xfrm>
          <a:prstGeom prst="rect">
            <a:avLst/>
          </a:prstGeom>
        </p:spPr>
        <p:txBody>
          <a:bodyPr wrap="none">
            <a:spAutoFit/>
          </a:bodyPr>
          <a:lstStyle/>
          <a:p>
            <a:r>
              <a:rPr lang="zh-CN" altLang="en-US" sz="2000" b="1" dirty="0">
                <a:solidFill>
                  <a:srgbClr val="FF0000"/>
                </a:solidFill>
                <a:latin typeface="+mn-ea"/>
              </a:rPr>
              <a:t>国内</a:t>
            </a:r>
            <a:r>
              <a:rPr lang="zh-CN" altLang="en-US" sz="2000" b="1" dirty="0">
                <a:solidFill>
                  <a:srgbClr val="000000"/>
                </a:solidFill>
                <a:latin typeface="+mn-ea"/>
              </a:rPr>
              <a:t>机器视觉技术自动导航研究现状</a:t>
            </a:r>
            <a:endParaRPr lang="zh-CN" altLang="en-US" sz="2000" b="1" dirty="0">
              <a:latin typeface="+mn-ea"/>
            </a:endParaRPr>
          </a:p>
        </p:txBody>
      </p:sp>
      <p:sp>
        <p:nvSpPr>
          <p:cNvPr id="16" name="矩形 15">
            <a:extLst>
              <a:ext uri="{FF2B5EF4-FFF2-40B4-BE49-F238E27FC236}">
                <a16:creationId xmlns:a16="http://schemas.microsoft.com/office/drawing/2014/main" id="{259C0BD3-2DD7-4172-AC0D-291F94975960}"/>
              </a:ext>
            </a:extLst>
          </p:cNvPr>
          <p:cNvSpPr/>
          <p:nvPr/>
        </p:nvSpPr>
        <p:spPr>
          <a:xfrm>
            <a:off x="1485222" y="1602052"/>
            <a:ext cx="9295073" cy="759765"/>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B71223BC-7CE1-4BC0-BB26-A0754EC57577}"/>
              </a:ext>
            </a:extLst>
          </p:cNvPr>
          <p:cNvSpPr/>
          <p:nvPr/>
        </p:nvSpPr>
        <p:spPr>
          <a:xfrm>
            <a:off x="1485222" y="1666008"/>
            <a:ext cx="9400491" cy="646331"/>
          </a:xfrm>
          <a:prstGeom prst="rect">
            <a:avLst/>
          </a:prstGeom>
        </p:spPr>
        <p:txBody>
          <a:bodyPr wrap="square">
            <a:spAutoFit/>
          </a:bodyPr>
          <a:lstStyle/>
          <a:p>
            <a:pPr lvl="0">
              <a:defRPr/>
            </a:pPr>
            <a:r>
              <a:rPr lang="zh-CN" altLang="en-US" dirty="0">
                <a:latin typeface="+mj-ea"/>
                <a:cs typeface="Times New Roman" panose="02020603050405020304" pitchFamily="18" charset="0"/>
              </a:rPr>
              <a:t>国内众多高校都对视觉导航及</a:t>
            </a:r>
            <a:r>
              <a:rPr lang="en-US" altLang="zh-CN" dirty="0">
                <a:latin typeface="+mj-ea"/>
                <a:cs typeface="Times New Roman" panose="02020603050405020304" pitchFamily="18" charset="0"/>
              </a:rPr>
              <a:t>GPS</a:t>
            </a:r>
            <a:r>
              <a:rPr lang="zh-CN" altLang="en-US" dirty="0">
                <a:latin typeface="+mj-ea"/>
                <a:cs typeface="Times New Roman" panose="02020603050405020304" pitchFamily="18" charset="0"/>
              </a:rPr>
              <a:t>与视觉导航融合相关技术进行了研究，结果表明目前的视觉导航图像处理速度能满足作业要求，对复杂情况下作物行线提取都有了较为成熟的方法</a:t>
            </a:r>
            <a:endParaRPr lang="zh-CN" altLang="en-US" dirty="0">
              <a:latin typeface="+mj-ea"/>
            </a:endParaRPr>
          </a:p>
        </p:txBody>
      </p:sp>
      <p:sp>
        <p:nvSpPr>
          <p:cNvPr id="6" name="椭圆 5">
            <a:extLst>
              <a:ext uri="{FF2B5EF4-FFF2-40B4-BE49-F238E27FC236}">
                <a16:creationId xmlns:a16="http://schemas.microsoft.com/office/drawing/2014/main" id="{53B3FBD3-C223-46D8-9478-A3999887BE39}"/>
              </a:ext>
            </a:extLst>
          </p:cNvPr>
          <p:cNvSpPr/>
          <p:nvPr/>
        </p:nvSpPr>
        <p:spPr>
          <a:xfrm>
            <a:off x="1881064" y="2579011"/>
            <a:ext cx="356497" cy="356497"/>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8" name="弦形 7">
            <a:extLst>
              <a:ext uri="{FF2B5EF4-FFF2-40B4-BE49-F238E27FC236}">
                <a16:creationId xmlns:a16="http://schemas.microsoft.com/office/drawing/2014/main" id="{3D70AB56-9C9C-407B-8B3B-D916D64E5FC3}"/>
              </a:ext>
            </a:extLst>
          </p:cNvPr>
          <p:cNvSpPr/>
          <p:nvPr/>
        </p:nvSpPr>
        <p:spPr>
          <a:xfrm>
            <a:off x="1916714" y="2614660"/>
            <a:ext cx="285198" cy="285198"/>
          </a:xfrm>
          <a:prstGeom prst="chord">
            <a:avLst>
              <a:gd name="adj1" fmla="val 2508618"/>
              <a:gd name="adj2" fmla="val 8291382"/>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任意多边形: 形状 9">
            <a:extLst>
              <a:ext uri="{FF2B5EF4-FFF2-40B4-BE49-F238E27FC236}">
                <a16:creationId xmlns:a16="http://schemas.microsoft.com/office/drawing/2014/main" id="{035EBC8A-8EF0-435D-9618-5B1E255C58CE}"/>
              </a:ext>
            </a:extLst>
          </p:cNvPr>
          <p:cNvSpPr/>
          <p:nvPr/>
        </p:nvSpPr>
        <p:spPr>
          <a:xfrm>
            <a:off x="1758778" y="3354194"/>
            <a:ext cx="1054638" cy="1500260"/>
          </a:xfrm>
          <a:custGeom>
            <a:avLst/>
            <a:gdLst>
              <a:gd name="connsiteX0" fmla="*/ 0 w 1054638"/>
              <a:gd name="connsiteY0" fmla="*/ 0 h 1500260"/>
              <a:gd name="connsiteX1" fmla="*/ 1054638 w 1054638"/>
              <a:gd name="connsiteY1" fmla="*/ 0 h 1500260"/>
              <a:gd name="connsiteX2" fmla="*/ 1054638 w 1054638"/>
              <a:gd name="connsiteY2" fmla="*/ 1500260 h 1500260"/>
              <a:gd name="connsiteX3" fmla="*/ 0 w 1054638"/>
              <a:gd name="connsiteY3" fmla="*/ 1500260 h 1500260"/>
              <a:gd name="connsiteX4" fmla="*/ 0 w 1054638"/>
              <a:gd name="connsiteY4" fmla="*/ 0 h 1500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1500260">
                <a:moveTo>
                  <a:pt x="0" y="0"/>
                </a:moveTo>
                <a:lnTo>
                  <a:pt x="1054638" y="0"/>
                </a:lnTo>
                <a:lnTo>
                  <a:pt x="1054638" y="1500260"/>
                </a:lnTo>
                <a:lnTo>
                  <a:pt x="0" y="15002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700" tIns="12700" rIns="12700" bIns="12700" numCol="1" spcCol="1270" anchor="t" anchorCtr="0">
            <a:noAutofit/>
          </a:bodyPr>
          <a:lstStyle/>
          <a:p>
            <a:pPr marL="0" lvl="0" indent="0" algn="l" defTabSz="222250">
              <a:lnSpc>
                <a:spcPct val="90000"/>
              </a:lnSpc>
              <a:spcBef>
                <a:spcPct val="0"/>
              </a:spcBef>
              <a:spcAft>
                <a:spcPct val="35000"/>
              </a:spcAft>
              <a:buNone/>
            </a:pPr>
            <a:r>
              <a:rPr lang="zh-CN" sz="1000" kern="1200" dirty="0"/>
              <a:t>张志斌</a:t>
            </a:r>
            <a:r>
              <a:rPr lang="en-US" sz="1000" kern="1200" dirty="0"/>
              <a:t>;</a:t>
            </a:r>
            <a:r>
              <a:rPr lang="zh-CN" sz="1000" kern="1200" dirty="0"/>
              <a:t>罗锡文等运用像素子集的良序性结合垄宽先验知识得到垄行轨迹中心，试验结果表明</a:t>
            </a:r>
            <a:r>
              <a:rPr lang="en-US" sz="1000" kern="1200" dirty="0"/>
              <a:t>:</a:t>
            </a:r>
            <a:r>
              <a:rPr lang="zh-CN" sz="1000" kern="1200" dirty="0"/>
              <a:t>航向角和位置参数平均误差分别约为</a:t>
            </a:r>
            <a:r>
              <a:rPr lang="en-US" sz="1000" dirty="0">
                <a:solidFill>
                  <a:srgbClr val="FF0000"/>
                </a:solidFill>
              </a:rPr>
              <a:t>1</a:t>
            </a:r>
            <a:r>
              <a:rPr lang="en-US" altLang="zh-CN" sz="1000" dirty="0">
                <a:solidFill>
                  <a:srgbClr val="FF0000"/>
                </a:solidFill>
              </a:rPr>
              <a:t>°</a:t>
            </a:r>
            <a:r>
              <a:rPr lang="zh-CN" sz="1000" kern="1200" dirty="0"/>
              <a:t>和</a:t>
            </a:r>
            <a:r>
              <a:rPr lang="en-US" sz="1000" kern="1200" dirty="0">
                <a:solidFill>
                  <a:srgbClr val="FF0000"/>
                </a:solidFill>
              </a:rPr>
              <a:t>1 mm</a:t>
            </a:r>
            <a:r>
              <a:rPr lang="zh-CN" sz="1000" kern="1200" dirty="0"/>
              <a:t>。</a:t>
            </a:r>
          </a:p>
        </p:txBody>
      </p:sp>
      <p:sp>
        <p:nvSpPr>
          <p:cNvPr id="11" name="任意多边形: 形状 10">
            <a:extLst>
              <a:ext uri="{FF2B5EF4-FFF2-40B4-BE49-F238E27FC236}">
                <a16:creationId xmlns:a16="http://schemas.microsoft.com/office/drawing/2014/main" id="{8255AE39-B676-45C6-8483-B3106B46B2E3}"/>
              </a:ext>
            </a:extLst>
          </p:cNvPr>
          <p:cNvSpPr/>
          <p:nvPr/>
        </p:nvSpPr>
        <p:spPr>
          <a:xfrm>
            <a:off x="1758778" y="2997697"/>
            <a:ext cx="1054638" cy="356497"/>
          </a:xfrm>
          <a:custGeom>
            <a:avLst/>
            <a:gdLst>
              <a:gd name="connsiteX0" fmla="*/ 0 w 1054638"/>
              <a:gd name="connsiteY0" fmla="*/ 0 h 356497"/>
              <a:gd name="connsiteX1" fmla="*/ 1054638 w 1054638"/>
              <a:gd name="connsiteY1" fmla="*/ 0 h 356497"/>
              <a:gd name="connsiteX2" fmla="*/ 1054638 w 1054638"/>
              <a:gd name="connsiteY2" fmla="*/ 356497 h 356497"/>
              <a:gd name="connsiteX3" fmla="*/ 0 w 1054638"/>
              <a:gd name="connsiteY3" fmla="*/ 356497 h 356497"/>
              <a:gd name="connsiteX4" fmla="*/ 0 w 1054638"/>
              <a:gd name="connsiteY4" fmla="*/ 0 h 356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356497">
                <a:moveTo>
                  <a:pt x="0" y="0"/>
                </a:moveTo>
                <a:lnTo>
                  <a:pt x="1054638" y="0"/>
                </a:lnTo>
                <a:lnTo>
                  <a:pt x="1054638" y="356497"/>
                </a:lnTo>
                <a:lnTo>
                  <a:pt x="0" y="3564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5560" tIns="35560" rIns="35560" bIns="35560" numCol="1" spcCol="1270" anchor="b" anchorCtr="0">
            <a:noAutofit/>
          </a:bodyPr>
          <a:lstStyle/>
          <a:p>
            <a:pPr marL="0" lvl="0" indent="0" algn="l" defTabSz="622300">
              <a:lnSpc>
                <a:spcPct val="90000"/>
              </a:lnSpc>
              <a:spcBef>
                <a:spcPct val="0"/>
              </a:spcBef>
              <a:spcAft>
                <a:spcPct val="35000"/>
              </a:spcAft>
              <a:buNone/>
            </a:pPr>
            <a:r>
              <a:rPr lang="en-US" sz="1400" kern="1200" dirty="0"/>
              <a:t>2007</a:t>
            </a:r>
            <a:r>
              <a:rPr lang="zh-CN" sz="1400" kern="1200" dirty="0"/>
              <a:t>年</a:t>
            </a:r>
          </a:p>
        </p:txBody>
      </p:sp>
      <p:sp>
        <p:nvSpPr>
          <p:cNvPr id="44" name="椭圆 43">
            <a:extLst>
              <a:ext uri="{FF2B5EF4-FFF2-40B4-BE49-F238E27FC236}">
                <a16:creationId xmlns:a16="http://schemas.microsoft.com/office/drawing/2014/main" id="{E2C7698B-52A7-4103-8DC3-826BC6363D1F}"/>
              </a:ext>
            </a:extLst>
          </p:cNvPr>
          <p:cNvSpPr/>
          <p:nvPr/>
        </p:nvSpPr>
        <p:spPr>
          <a:xfrm>
            <a:off x="3440741" y="2579011"/>
            <a:ext cx="356497" cy="356497"/>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45" name="弦形 44">
            <a:extLst>
              <a:ext uri="{FF2B5EF4-FFF2-40B4-BE49-F238E27FC236}">
                <a16:creationId xmlns:a16="http://schemas.microsoft.com/office/drawing/2014/main" id="{48645B82-08C1-42A4-AA3F-44428F8A7F06}"/>
              </a:ext>
            </a:extLst>
          </p:cNvPr>
          <p:cNvSpPr/>
          <p:nvPr/>
        </p:nvSpPr>
        <p:spPr>
          <a:xfrm>
            <a:off x="3476391" y="2614660"/>
            <a:ext cx="285198" cy="285198"/>
          </a:xfrm>
          <a:prstGeom prst="chord">
            <a:avLst>
              <a:gd name="adj1" fmla="val 1168272"/>
              <a:gd name="adj2" fmla="val 9631728"/>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6" name="任意多边形: 形状 45">
            <a:extLst>
              <a:ext uri="{FF2B5EF4-FFF2-40B4-BE49-F238E27FC236}">
                <a16:creationId xmlns:a16="http://schemas.microsoft.com/office/drawing/2014/main" id="{7B669313-9871-4733-9A62-5FD930472F64}"/>
              </a:ext>
            </a:extLst>
          </p:cNvPr>
          <p:cNvSpPr/>
          <p:nvPr/>
        </p:nvSpPr>
        <p:spPr>
          <a:xfrm>
            <a:off x="3318455" y="3354194"/>
            <a:ext cx="1054638" cy="1500260"/>
          </a:xfrm>
          <a:custGeom>
            <a:avLst/>
            <a:gdLst>
              <a:gd name="connsiteX0" fmla="*/ 0 w 1054638"/>
              <a:gd name="connsiteY0" fmla="*/ 0 h 1500260"/>
              <a:gd name="connsiteX1" fmla="*/ 1054638 w 1054638"/>
              <a:gd name="connsiteY1" fmla="*/ 0 h 1500260"/>
              <a:gd name="connsiteX2" fmla="*/ 1054638 w 1054638"/>
              <a:gd name="connsiteY2" fmla="*/ 1500260 h 1500260"/>
              <a:gd name="connsiteX3" fmla="*/ 0 w 1054638"/>
              <a:gd name="connsiteY3" fmla="*/ 1500260 h 1500260"/>
              <a:gd name="connsiteX4" fmla="*/ 0 w 1054638"/>
              <a:gd name="connsiteY4" fmla="*/ 0 h 1500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1500260">
                <a:moveTo>
                  <a:pt x="0" y="0"/>
                </a:moveTo>
                <a:lnTo>
                  <a:pt x="1054638" y="0"/>
                </a:lnTo>
                <a:lnTo>
                  <a:pt x="1054638" y="1500260"/>
                </a:lnTo>
                <a:lnTo>
                  <a:pt x="0" y="15002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700" tIns="12700" rIns="12700" bIns="12700" numCol="1" spcCol="1270" anchor="t" anchorCtr="0">
            <a:noAutofit/>
          </a:bodyPr>
          <a:lstStyle/>
          <a:p>
            <a:pPr marL="0" lvl="0" indent="0" algn="l" defTabSz="222250">
              <a:lnSpc>
                <a:spcPct val="90000"/>
              </a:lnSpc>
              <a:spcBef>
                <a:spcPct val="0"/>
              </a:spcBef>
              <a:spcAft>
                <a:spcPct val="35000"/>
              </a:spcAft>
              <a:buNone/>
            </a:pPr>
            <a:r>
              <a:rPr lang="zh-CN" sz="1000" kern="1200" dirty="0"/>
              <a:t>中国农业大学陈艳等人研究了基于卡尔曼滤波将</a:t>
            </a:r>
            <a:r>
              <a:rPr lang="en-US" sz="1000" kern="1200" dirty="0"/>
              <a:t>RTDGPS</a:t>
            </a:r>
            <a:r>
              <a:rPr lang="zh-CN" sz="1000" kern="1200" dirty="0"/>
              <a:t>与视觉信息进行融合，证明视觉可以</a:t>
            </a:r>
            <a:r>
              <a:rPr lang="zh-CN" altLang="en-US" sz="1000" dirty="0">
                <a:solidFill>
                  <a:srgbClr val="FF0000"/>
                </a:solidFill>
              </a:rPr>
              <a:t>提高</a:t>
            </a:r>
            <a:r>
              <a:rPr lang="en-US" sz="1000" dirty="0">
                <a:solidFill>
                  <a:srgbClr val="FF0000"/>
                </a:solidFill>
              </a:rPr>
              <a:t>RTDGPS</a:t>
            </a:r>
            <a:r>
              <a:rPr lang="zh-CN" sz="1000" kern="1200" dirty="0"/>
              <a:t>精度。</a:t>
            </a:r>
          </a:p>
        </p:txBody>
      </p:sp>
      <p:sp>
        <p:nvSpPr>
          <p:cNvPr id="47" name="任意多边形: 形状 46">
            <a:extLst>
              <a:ext uri="{FF2B5EF4-FFF2-40B4-BE49-F238E27FC236}">
                <a16:creationId xmlns:a16="http://schemas.microsoft.com/office/drawing/2014/main" id="{D37763D8-D89B-4737-93F4-DBA92EF82114}"/>
              </a:ext>
            </a:extLst>
          </p:cNvPr>
          <p:cNvSpPr/>
          <p:nvPr/>
        </p:nvSpPr>
        <p:spPr>
          <a:xfrm>
            <a:off x="3318455" y="2997697"/>
            <a:ext cx="1054638" cy="356497"/>
          </a:xfrm>
          <a:custGeom>
            <a:avLst/>
            <a:gdLst>
              <a:gd name="connsiteX0" fmla="*/ 0 w 1054638"/>
              <a:gd name="connsiteY0" fmla="*/ 0 h 356497"/>
              <a:gd name="connsiteX1" fmla="*/ 1054638 w 1054638"/>
              <a:gd name="connsiteY1" fmla="*/ 0 h 356497"/>
              <a:gd name="connsiteX2" fmla="*/ 1054638 w 1054638"/>
              <a:gd name="connsiteY2" fmla="*/ 356497 h 356497"/>
              <a:gd name="connsiteX3" fmla="*/ 0 w 1054638"/>
              <a:gd name="connsiteY3" fmla="*/ 356497 h 356497"/>
              <a:gd name="connsiteX4" fmla="*/ 0 w 1054638"/>
              <a:gd name="connsiteY4" fmla="*/ 0 h 356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356497">
                <a:moveTo>
                  <a:pt x="0" y="0"/>
                </a:moveTo>
                <a:lnTo>
                  <a:pt x="1054638" y="0"/>
                </a:lnTo>
                <a:lnTo>
                  <a:pt x="1054638" y="356497"/>
                </a:lnTo>
                <a:lnTo>
                  <a:pt x="0" y="3564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5560" tIns="35560" rIns="35560" bIns="35560" numCol="1" spcCol="1270" anchor="b" anchorCtr="0">
            <a:noAutofit/>
          </a:bodyPr>
          <a:lstStyle/>
          <a:p>
            <a:pPr marL="0" lvl="0" indent="0" algn="l" defTabSz="622300">
              <a:lnSpc>
                <a:spcPct val="90000"/>
              </a:lnSpc>
              <a:spcBef>
                <a:spcPct val="0"/>
              </a:spcBef>
              <a:spcAft>
                <a:spcPct val="35000"/>
              </a:spcAft>
              <a:buNone/>
            </a:pPr>
            <a:r>
              <a:rPr lang="en-US" sz="1400" kern="1200" dirty="0"/>
              <a:t>2009</a:t>
            </a:r>
            <a:r>
              <a:rPr lang="zh-CN" sz="1400" kern="1200" dirty="0"/>
              <a:t>年</a:t>
            </a:r>
          </a:p>
        </p:txBody>
      </p:sp>
      <p:sp>
        <p:nvSpPr>
          <p:cNvPr id="48" name="椭圆 47">
            <a:extLst>
              <a:ext uri="{FF2B5EF4-FFF2-40B4-BE49-F238E27FC236}">
                <a16:creationId xmlns:a16="http://schemas.microsoft.com/office/drawing/2014/main" id="{B11BDC5E-5DF0-4A0F-9115-C5B0FF567FFD}"/>
              </a:ext>
            </a:extLst>
          </p:cNvPr>
          <p:cNvSpPr/>
          <p:nvPr/>
        </p:nvSpPr>
        <p:spPr>
          <a:xfrm>
            <a:off x="5000418" y="2579011"/>
            <a:ext cx="356497" cy="356497"/>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49" name="弦形 48">
            <a:extLst>
              <a:ext uri="{FF2B5EF4-FFF2-40B4-BE49-F238E27FC236}">
                <a16:creationId xmlns:a16="http://schemas.microsoft.com/office/drawing/2014/main" id="{65A63F8B-B436-4DD5-9263-392E3362A5B5}"/>
              </a:ext>
            </a:extLst>
          </p:cNvPr>
          <p:cNvSpPr/>
          <p:nvPr/>
        </p:nvSpPr>
        <p:spPr>
          <a:xfrm>
            <a:off x="5036068" y="2614660"/>
            <a:ext cx="285198" cy="285198"/>
          </a:xfrm>
          <a:prstGeom prst="chord">
            <a:avLst>
              <a:gd name="adj1" fmla="val 0"/>
              <a:gd name="adj2" fmla="val 10800000"/>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0" name="任意多边形: 形状 49">
            <a:extLst>
              <a:ext uri="{FF2B5EF4-FFF2-40B4-BE49-F238E27FC236}">
                <a16:creationId xmlns:a16="http://schemas.microsoft.com/office/drawing/2014/main" id="{07C3C8BD-072B-4A32-AC90-0EE2F5A1EA50}"/>
              </a:ext>
            </a:extLst>
          </p:cNvPr>
          <p:cNvSpPr/>
          <p:nvPr/>
        </p:nvSpPr>
        <p:spPr>
          <a:xfrm>
            <a:off x="4878132" y="3354194"/>
            <a:ext cx="1054638" cy="1500260"/>
          </a:xfrm>
          <a:custGeom>
            <a:avLst/>
            <a:gdLst>
              <a:gd name="connsiteX0" fmla="*/ 0 w 1054638"/>
              <a:gd name="connsiteY0" fmla="*/ 0 h 1500260"/>
              <a:gd name="connsiteX1" fmla="*/ 1054638 w 1054638"/>
              <a:gd name="connsiteY1" fmla="*/ 0 h 1500260"/>
              <a:gd name="connsiteX2" fmla="*/ 1054638 w 1054638"/>
              <a:gd name="connsiteY2" fmla="*/ 1500260 h 1500260"/>
              <a:gd name="connsiteX3" fmla="*/ 0 w 1054638"/>
              <a:gd name="connsiteY3" fmla="*/ 1500260 h 1500260"/>
              <a:gd name="connsiteX4" fmla="*/ 0 w 1054638"/>
              <a:gd name="connsiteY4" fmla="*/ 0 h 1500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1500260">
                <a:moveTo>
                  <a:pt x="0" y="0"/>
                </a:moveTo>
                <a:lnTo>
                  <a:pt x="1054638" y="0"/>
                </a:lnTo>
                <a:lnTo>
                  <a:pt x="1054638" y="1500260"/>
                </a:lnTo>
                <a:lnTo>
                  <a:pt x="0" y="15002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700" tIns="12700" rIns="12700" bIns="12700" numCol="1" spcCol="1270" anchor="t" anchorCtr="0">
            <a:noAutofit/>
          </a:bodyPr>
          <a:lstStyle/>
          <a:p>
            <a:pPr marL="0" lvl="0" indent="0" algn="l" defTabSz="222250">
              <a:lnSpc>
                <a:spcPct val="90000"/>
              </a:lnSpc>
              <a:spcBef>
                <a:spcPct val="0"/>
              </a:spcBef>
              <a:spcAft>
                <a:spcPct val="35000"/>
              </a:spcAft>
              <a:buNone/>
            </a:pPr>
            <a:r>
              <a:rPr lang="zh-CN" sz="1000" kern="1200" dirty="0"/>
              <a:t>华南农业大学庄晓霖研究了基于机器视觉的路径识别及避障导航系统，在校内道路进行了实验，利用多区域霍夫变换</a:t>
            </a:r>
            <a:r>
              <a:rPr lang="zh-CN" altLang="en-US" sz="1000" dirty="0">
                <a:solidFill>
                  <a:srgbClr val="FF0000"/>
                </a:solidFill>
              </a:rPr>
              <a:t>提高图像处理效率</a:t>
            </a:r>
            <a:r>
              <a:rPr lang="zh-CN" sz="1000" kern="1200" dirty="0"/>
              <a:t>。</a:t>
            </a:r>
          </a:p>
        </p:txBody>
      </p:sp>
      <p:sp>
        <p:nvSpPr>
          <p:cNvPr id="51" name="任意多边形: 形状 50">
            <a:extLst>
              <a:ext uri="{FF2B5EF4-FFF2-40B4-BE49-F238E27FC236}">
                <a16:creationId xmlns:a16="http://schemas.microsoft.com/office/drawing/2014/main" id="{9393104A-8992-4791-9F5D-5AA2A621ACAD}"/>
              </a:ext>
            </a:extLst>
          </p:cNvPr>
          <p:cNvSpPr/>
          <p:nvPr/>
        </p:nvSpPr>
        <p:spPr>
          <a:xfrm>
            <a:off x="4878132" y="2997697"/>
            <a:ext cx="1054638" cy="356497"/>
          </a:xfrm>
          <a:custGeom>
            <a:avLst/>
            <a:gdLst>
              <a:gd name="connsiteX0" fmla="*/ 0 w 1054638"/>
              <a:gd name="connsiteY0" fmla="*/ 0 h 356497"/>
              <a:gd name="connsiteX1" fmla="*/ 1054638 w 1054638"/>
              <a:gd name="connsiteY1" fmla="*/ 0 h 356497"/>
              <a:gd name="connsiteX2" fmla="*/ 1054638 w 1054638"/>
              <a:gd name="connsiteY2" fmla="*/ 356497 h 356497"/>
              <a:gd name="connsiteX3" fmla="*/ 0 w 1054638"/>
              <a:gd name="connsiteY3" fmla="*/ 356497 h 356497"/>
              <a:gd name="connsiteX4" fmla="*/ 0 w 1054638"/>
              <a:gd name="connsiteY4" fmla="*/ 0 h 356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356497">
                <a:moveTo>
                  <a:pt x="0" y="0"/>
                </a:moveTo>
                <a:lnTo>
                  <a:pt x="1054638" y="0"/>
                </a:lnTo>
                <a:lnTo>
                  <a:pt x="1054638" y="356497"/>
                </a:lnTo>
                <a:lnTo>
                  <a:pt x="0" y="3564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5560" tIns="35560" rIns="35560" bIns="35560" numCol="1" spcCol="1270" anchor="b" anchorCtr="0">
            <a:noAutofit/>
          </a:bodyPr>
          <a:lstStyle/>
          <a:p>
            <a:pPr marL="0" lvl="0" indent="0" algn="l" defTabSz="622300">
              <a:lnSpc>
                <a:spcPct val="90000"/>
              </a:lnSpc>
              <a:spcBef>
                <a:spcPct val="0"/>
              </a:spcBef>
              <a:spcAft>
                <a:spcPct val="35000"/>
              </a:spcAft>
              <a:buNone/>
            </a:pPr>
            <a:r>
              <a:rPr lang="en-US" sz="1400" kern="1200"/>
              <a:t>2016</a:t>
            </a:r>
            <a:r>
              <a:rPr lang="zh-CN" sz="1400" kern="1200"/>
              <a:t>年</a:t>
            </a:r>
            <a:endParaRPr lang="zh-CN" sz="1400" kern="1200" dirty="0"/>
          </a:p>
        </p:txBody>
      </p:sp>
      <p:sp>
        <p:nvSpPr>
          <p:cNvPr id="52" name="椭圆 51">
            <a:extLst>
              <a:ext uri="{FF2B5EF4-FFF2-40B4-BE49-F238E27FC236}">
                <a16:creationId xmlns:a16="http://schemas.microsoft.com/office/drawing/2014/main" id="{9C502677-75A3-4C89-B1BA-1ADFFAF6FB87}"/>
              </a:ext>
            </a:extLst>
          </p:cNvPr>
          <p:cNvSpPr/>
          <p:nvPr/>
        </p:nvSpPr>
        <p:spPr>
          <a:xfrm>
            <a:off x="6560095" y="2579011"/>
            <a:ext cx="356497" cy="356497"/>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53" name="弦形 52">
            <a:extLst>
              <a:ext uri="{FF2B5EF4-FFF2-40B4-BE49-F238E27FC236}">
                <a16:creationId xmlns:a16="http://schemas.microsoft.com/office/drawing/2014/main" id="{C0659FBA-D985-44A6-8FF9-D0419BD787E2}"/>
              </a:ext>
            </a:extLst>
          </p:cNvPr>
          <p:cNvSpPr/>
          <p:nvPr/>
        </p:nvSpPr>
        <p:spPr>
          <a:xfrm>
            <a:off x="6595745" y="2614660"/>
            <a:ext cx="285198" cy="285198"/>
          </a:xfrm>
          <a:prstGeom prst="chord">
            <a:avLst>
              <a:gd name="adj1" fmla="val 20431728"/>
              <a:gd name="adj2" fmla="val 11968272"/>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4" name="任意多边形: 形状 53">
            <a:extLst>
              <a:ext uri="{FF2B5EF4-FFF2-40B4-BE49-F238E27FC236}">
                <a16:creationId xmlns:a16="http://schemas.microsoft.com/office/drawing/2014/main" id="{4DF77073-A8EC-4111-A3F6-77A465CA7C6C}"/>
              </a:ext>
            </a:extLst>
          </p:cNvPr>
          <p:cNvSpPr/>
          <p:nvPr/>
        </p:nvSpPr>
        <p:spPr>
          <a:xfrm>
            <a:off x="6437809" y="3354194"/>
            <a:ext cx="1054638" cy="1500260"/>
          </a:xfrm>
          <a:custGeom>
            <a:avLst/>
            <a:gdLst>
              <a:gd name="connsiteX0" fmla="*/ 0 w 1054638"/>
              <a:gd name="connsiteY0" fmla="*/ 0 h 1500260"/>
              <a:gd name="connsiteX1" fmla="*/ 1054638 w 1054638"/>
              <a:gd name="connsiteY1" fmla="*/ 0 h 1500260"/>
              <a:gd name="connsiteX2" fmla="*/ 1054638 w 1054638"/>
              <a:gd name="connsiteY2" fmla="*/ 1500260 h 1500260"/>
              <a:gd name="connsiteX3" fmla="*/ 0 w 1054638"/>
              <a:gd name="connsiteY3" fmla="*/ 1500260 h 1500260"/>
              <a:gd name="connsiteX4" fmla="*/ 0 w 1054638"/>
              <a:gd name="connsiteY4" fmla="*/ 0 h 1500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1500260">
                <a:moveTo>
                  <a:pt x="0" y="0"/>
                </a:moveTo>
                <a:lnTo>
                  <a:pt x="1054638" y="0"/>
                </a:lnTo>
                <a:lnTo>
                  <a:pt x="1054638" y="1500260"/>
                </a:lnTo>
                <a:lnTo>
                  <a:pt x="0" y="15002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700" tIns="12700" rIns="12700" bIns="12700" numCol="1" spcCol="1270" anchor="t" anchorCtr="0">
            <a:noAutofit/>
          </a:bodyPr>
          <a:lstStyle/>
          <a:p>
            <a:pPr marL="0" lvl="0" indent="0" algn="l" defTabSz="222250">
              <a:lnSpc>
                <a:spcPct val="90000"/>
              </a:lnSpc>
              <a:spcBef>
                <a:spcPct val="0"/>
              </a:spcBef>
              <a:spcAft>
                <a:spcPct val="35000"/>
              </a:spcAft>
              <a:buNone/>
            </a:pPr>
            <a:r>
              <a:rPr lang="zh-CN" sz="1000" kern="1200" dirty="0"/>
              <a:t>翟志强研究了基于虚拟现实的拖拉机双目视觉导航，在虚拟环境下进行实验，得到结果，在非地头环境下</a:t>
            </a:r>
            <a:r>
              <a:rPr lang="en-US" sz="1000" kern="1200" dirty="0"/>
              <a:t>,</a:t>
            </a:r>
            <a:r>
              <a:rPr lang="zh-CN" sz="1000" kern="1200" dirty="0"/>
              <a:t>作物行中心线的正确</a:t>
            </a:r>
            <a:r>
              <a:rPr lang="zh-CN" altLang="en-US" sz="1000" dirty="0">
                <a:solidFill>
                  <a:srgbClr val="FF0000"/>
                </a:solidFill>
              </a:rPr>
              <a:t>识别率不小于</a:t>
            </a:r>
            <a:r>
              <a:rPr lang="en-US" sz="1000" dirty="0">
                <a:solidFill>
                  <a:srgbClr val="FF0000"/>
                </a:solidFill>
              </a:rPr>
              <a:t>92.11%,</a:t>
            </a:r>
            <a:r>
              <a:rPr lang="zh-CN" sz="1000" kern="1200" dirty="0"/>
              <a:t>平均偏差角度的绝对值不大于</a:t>
            </a:r>
            <a:r>
              <a:rPr lang="en-US" sz="1000" kern="1200" dirty="0"/>
              <a:t>1.07</a:t>
            </a:r>
            <a:r>
              <a:rPr lang="zh-CN" sz="1000" kern="1200" dirty="0"/>
              <a:t>°</a:t>
            </a:r>
            <a:r>
              <a:rPr lang="en-US" sz="1000" kern="1200" dirty="0"/>
              <a:t>,</a:t>
            </a:r>
            <a:r>
              <a:rPr lang="zh-CN" sz="1000" kern="1200" dirty="0"/>
              <a:t>偏差角度的</a:t>
            </a:r>
          </a:p>
        </p:txBody>
      </p:sp>
      <p:sp>
        <p:nvSpPr>
          <p:cNvPr id="55" name="任意多边形: 形状 54">
            <a:extLst>
              <a:ext uri="{FF2B5EF4-FFF2-40B4-BE49-F238E27FC236}">
                <a16:creationId xmlns:a16="http://schemas.microsoft.com/office/drawing/2014/main" id="{1B82FC7F-12B2-4B37-AE48-CF4784642DEE}"/>
              </a:ext>
            </a:extLst>
          </p:cNvPr>
          <p:cNvSpPr/>
          <p:nvPr/>
        </p:nvSpPr>
        <p:spPr>
          <a:xfrm>
            <a:off x="6437809" y="2997697"/>
            <a:ext cx="1054638" cy="356497"/>
          </a:xfrm>
          <a:custGeom>
            <a:avLst/>
            <a:gdLst>
              <a:gd name="connsiteX0" fmla="*/ 0 w 1054638"/>
              <a:gd name="connsiteY0" fmla="*/ 0 h 356497"/>
              <a:gd name="connsiteX1" fmla="*/ 1054638 w 1054638"/>
              <a:gd name="connsiteY1" fmla="*/ 0 h 356497"/>
              <a:gd name="connsiteX2" fmla="*/ 1054638 w 1054638"/>
              <a:gd name="connsiteY2" fmla="*/ 356497 h 356497"/>
              <a:gd name="connsiteX3" fmla="*/ 0 w 1054638"/>
              <a:gd name="connsiteY3" fmla="*/ 356497 h 356497"/>
              <a:gd name="connsiteX4" fmla="*/ 0 w 1054638"/>
              <a:gd name="connsiteY4" fmla="*/ 0 h 356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356497">
                <a:moveTo>
                  <a:pt x="0" y="0"/>
                </a:moveTo>
                <a:lnTo>
                  <a:pt x="1054638" y="0"/>
                </a:lnTo>
                <a:lnTo>
                  <a:pt x="1054638" y="356497"/>
                </a:lnTo>
                <a:lnTo>
                  <a:pt x="0" y="3564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5560" tIns="35560" rIns="35560" bIns="35560" numCol="1" spcCol="1270" anchor="b" anchorCtr="0">
            <a:noAutofit/>
          </a:bodyPr>
          <a:lstStyle/>
          <a:p>
            <a:pPr marL="0" lvl="0" indent="0" algn="l" defTabSz="622300">
              <a:lnSpc>
                <a:spcPct val="90000"/>
              </a:lnSpc>
              <a:spcBef>
                <a:spcPct val="0"/>
              </a:spcBef>
              <a:spcAft>
                <a:spcPct val="35000"/>
              </a:spcAft>
              <a:buNone/>
            </a:pPr>
            <a:r>
              <a:rPr lang="en-US" sz="1400" kern="1200" dirty="0"/>
              <a:t>2017</a:t>
            </a:r>
            <a:r>
              <a:rPr lang="zh-CN" sz="1400" kern="1200" dirty="0"/>
              <a:t>年</a:t>
            </a:r>
          </a:p>
        </p:txBody>
      </p:sp>
      <p:sp>
        <p:nvSpPr>
          <p:cNvPr id="56" name="椭圆 55">
            <a:extLst>
              <a:ext uri="{FF2B5EF4-FFF2-40B4-BE49-F238E27FC236}">
                <a16:creationId xmlns:a16="http://schemas.microsoft.com/office/drawing/2014/main" id="{B15BC0E7-452A-4F88-B740-831077726B96}"/>
              </a:ext>
            </a:extLst>
          </p:cNvPr>
          <p:cNvSpPr/>
          <p:nvPr/>
        </p:nvSpPr>
        <p:spPr>
          <a:xfrm>
            <a:off x="8119772" y="2579011"/>
            <a:ext cx="356497" cy="356497"/>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57" name="弦形 56">
            <a:extLst>
              <a:ext uri="{FF2B5EF4-FFF2-40B4-BE49-F238E27FC236}">
                <a16:creationId xmlns:a16="http://schemas.microsoft.com/office/drawing/2014/main" id="{15E9235D-23ED-4234-A286-2CAD5E323D0A}"/>
              </a:ext>
            </a:extLst>
          </p:cNvPr>
          <p:cNvSpPr/>
          <p:nvPr/>
        </p:nvSpPr>
        <p:spPr>
          <a:xfrm>
            <a:off x="8155422" y="2614660"/>
            <a:ext cx="285198" cy="285198"/>
          </a:xfrm>
          <a:prstGeom prst="chord">
            <a:avLst>
              <a:gd name="adj1" fmla="val 19091382"/>
              <a:gd name="adj2" fmla="val 13308618"/>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8" name="任意多边形: 形状 57">
            <a:extLst>
              <a:ext uri="{FF2B5EF4-FFF2-40B4-BE49-F238E27FC236}">
                <a16:creationId xmlns:a16="http://schemas.microsoft.com/office/drawing/2014/main" id="{6D5361DB-959B-4215-AA33-B29580AEA99E}"/>
              </a:ext>
            </a:extLst>
          </p:cNvPr>
          <p:cNvSpPr/>
          <p:nvPr/>
        </p:nvSpPr>
        <p:spPr>
          <a:xfrm>
            <a:off x="7997486" y="3354194"/>
            <a:ext cx="1054638" cy="1500260"/>
          </a:xfrm>
          <a:custGeom>
            <a:avLst/>
            <a:gdLst>
              <a:gd name="connsiteX0" fmla="*/ 0 w 1054638"/>
              <a:gd name="connsiteY0" fmla="*/ 0 h 1500260"/>
              <a:gd name="connsiteX1" fmla="*/ 1054638 w 1054638"/>
              <a:gd name="connsiteY1" fmla="*/ 0 h 1500260"/>
              <a:gd name="connsiteX2" fmla="*/ 1054638 w 1054638"/>
              <a:gd name="connsiteY2" fmla="*/ 1500260 h 1500260"/>
              <a:gd name="connsiteX3" fmla="*/ 0 w 1054638"/>
              <a:gd name="connsiteY3" fmla="*/ 1500260 h 1500260"/>
              <a:gd name="connsiteX4" fmla="*/ 0 w 1054638"/>
              <a:gd name="connsiteY4" fmla="*/ 0 h 1500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1500260">
                <a:moveTo>
                  <a:pt x="0" y="0"/>
                </a:moveTo>
                <a:lnTo>
                  <a:pt x="1054638" y="0"/>
                </a:lnTo>
                <a:lnTo>
                  <a:pt x="1054638" y="1500260"/>
                </a:lnTo>
                <a:lnTo>
                  <a:pt x="0" y="15002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700" tIns="12700" rIns="12700" bIns="12700" numCol="1" spcCol="1270" anchor="t" anchorCtr="0">
            <a:noAutofit/>
          </a:bodyPr>
          <a:lstStyle/>
          <a:p>
            <a:pPr marL="0" lvl="0" indent="0" algn="l" defTabSz="222250">
              <a:lnSpc>
                <a:spcPct val="90000"/>
              </a:lnSpc>
              <a:spcBef>
                <a:spcPct val="0"/>
              </a:spcBef>
              <a:spcAft>
                <a:spcPct val="35000"/>
              </a:spcAft>
              <a:buNone/>
            </a:pPr>
            <a:r>
              <a:rPr lang="zh-CN" sz="1000" kern="1200" dirty="0"/>
              <a:t>杨玲香</a:t>
            </a:r>
            <a:r>
              <a:rPr lang="en-US" sz="1000" kern="1200" dirty="0"/>
              <a:t>; </a:t>
            </a:r>
            <a:r>
              <a:rPr lang="zh-CN" sz="1000" kern="1200" dirty="0"/>
              <a:t>王田田</a:t>
            </a:r>
            <a:r>
              <a:rPr lang="en-US" sz="1000" kern="1200" dirty="0"/>
              <a:t>;</a:t>
            </a:r>
            <a:r>
              <a:rPr lang="zh-CN" sz="1000" kern="1200" dirty="0"/>
              <a:t>等人研究了基于随机抽样一致性算法</a:t>
            </a:r>
            <a:r>
              <a:rPr lang="en-US" sz="1000" kern="1200" dirty="0"/>
              <a:t>(RANSAC)</a:t>
            </a:r>
            <a:r>
              <a:rPr lang="zh-CN" sz="1000" kern="1200" dirty="0"/>
              <a:t>的农作物行提取，结果表明</a:t>
            </a:r>
            <a:r>
              <a:rPr lang="en-US" sz="1000" kern="1200" dirty="0"/>
              <a:t>,</a:t>
            </a:r>
            <a:r>
              <a:rPr lang="zh-CN" sz="1000" kern="1200" dirty="0"/>
              <a:t>该算法能够在缺株、有杂草、地膜覆盖等</a:t>
            </a:r>
            <a:r>
              <a:rPr lang="zh-CN" altLang="en-US" sz="1000" dirty="0">
                <a:solidFill>
                  <a:srgbClr val="FF0000"/>
                </a:solidFill>
              </a:rPr>
              <a:t>复杂背景</a:t>
            </a:r>
            <a:r>
              <a:rPr lang="zh-CN" sz="1000" kern="1200" dirty="0"/>
              <a:t>下</a:t>
            </a:r>
            <a:r>
              <a:rPr lang="en-US" sz="1000" kern="1200" dirty="0"/>
              <a:t>,</a:t>
            </a:r>
            <a:r>
              <a:rPr lang="zh-CN" sz="1000" kern="1200" dirty="0"/>
              <a:t>自动剔除伪定位点</a:t>
            </a:r>
            <a:r>
              <a:rPr lang="en-US" sz="1000" kern="1200" dirty="0"/>
              <a:t>,</a:t>
            </a:r>
            <a:r>
              <a:rPr lang="zh-CN" sz="1000" kern="1200" dirty="0"/>
              <a:t>有效检测出作物行。</a:t>
            </a:r>
          </a:p>
        </p:txBody>
      </p:sp>
      <p:sp>
        <p:nvSpPr>
          <p:cNvPr id="59" name="任意多边形: 形状 58">
            <a:extLst>
              <a:ext uri="{FF2B5EF4-FFF2-40B4-BE49-F238E27FC236}">
                <a16:creationId xmlns:a16="http://schemas.microsoft.com/office/drawing/2014/main" id="{852614BB-96DB-419A-826B-A550E4DBDA1C}"/>
              </a:ext>
            </a:extLst>
          </p:cNvPr>
          <p:cNvSpPr/>
          <p:nvPr/>
        </p:nvSpPr>
        <p:spPr>
          <a:xfrm>
            <a:off x="7997486" y="2997697"/>
            <a:ext cx="1054638" cy="356497"/>
          </a:xfrm>
          <a:custGeom>
            <a:avLst/>
            <a:gdLst>
              <a:gd name="connsiteX0" fmla="*/ 0 w 1054638"/>
              <a:gd name="connsiteY0" fmla="*/ 0 h 356497"/>
              <a:gd name="connsiteX1" fmla="*/ 1054638 w 1054638"/>
              <a:gd name="connsiteY1" fmla="*/ 0 h 356497"/>
              <a:gd name="connsiteX2" fmla="*/ 1054638 w 1054638"/>
              <a:gd name="connsiteY2" fmla="*/ 356497 h 356497"/>
              <a:gd name="connsiteX3" fmla="*/ 0 w 1054638"/>
              <a:gd name="connsiteY3" fmla="*/ 356497 h 356497"/>
              <a:gd name="connsiteX4" fmla="*/ 0 w 1054638"/>
              <a:gd name="connsiteY4" fmla="*/ 0 h 356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356497">
                <a:moveTo>
                  <a:pt x="0" y="0"/>
                </a:moveTo>
                <a:lnTo>
                  <a:pt x="1054638" y="0"/>
                </a:lnTo>
                <a:lnTo>
                  <a:pt x="1054638" y="356497"/>
                </a:lnTo>
                <a:lnTo>
                  <a:pt x="0" y="3564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5560" tIns="35560" rIns="35560" bIns="35560" numCol="1" spcCol="1270" anchor="b" anchorCtr="0">
            <a:noAutofit/>
          </a:bodyPr>
          <a:lstStyle/>
          <a:p>
            <a:pPr marL="0" lvl="0" indent="0" algn="l" defTabSz="622300">
              <a:lnSpc>
                <a:spcPct val="90000"/>
              </a:lnSpc>
              <a:spcBef>
                <a:spcPct val="0"/>
              </a:spcBef>
              <a:spcAft>
                <a:spcPct val="35000"/>
              </a:spcAft>
              <a:buNone/>
            </a:pPr>
            <a:r>
              <a:rPr lang="en-US" sz="1400" kern="1200" dirty="0"/>
              <a:t>2017</a:t>
            </a:r>
            <a:r>
              <a:rPr lang="zh-CN" sz="1400" kern="1200" dirty="0"/>
              <a:t>年</a:t>
            </a:r>
          </a:p>
        </p:txBody>
      </p:sp>
      <p:sp>
        <p:nvSpPr>
          <p:cNvPr id="60" name="椭圆 59">
            <a:extLst>
              <a:ext uri="{FF2B5EF4-FFF2-40B4-BE49-F238E27FC236}">
                <a16:creationId xmlns:a16="http://schemas.microsoft.com/office/drawing/2014/main" id="{ABC44AD0-D610-45EA-A1D0-DF2E50208F4D}"/>
              </a:ext>
            </a:extLst>
          </p:cNvPr>
          <p:cNvSpPr/>
          <p:nvPr/>
        </p:nvSpPr>
        <p:spPr>
          <a:xfrm>
            <a:off x="9679449" y="2579011"/>
            <a:ext cx="356497" cy="356497"/>
          </a:xfrm>
          <a:prstGeom prst="ellipse">
            <a:avLst/>
          </a:prstGeom>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61" name="弦形 60">
            <a:extLst>
              <a:ext uri="{FF2B5EF4-FFF2-40B4-BE49-F238E27FC236}">
                <a16:creationId xmlns:a16="http://schemas.microsoft.com/office/drawing/2014/main" id="{BC93B7E7-6044-4726-ADAE-814C7B99EF9A}"/>
              </a:ext>
            </a:extLst>
          </p:cNvPr>
          <p:cNvSpPr/>
          <p:nvPr/>
        </p:nvSpPr>
        <p:spPr>
          <a:xfrm>
            <a:off x="9715099" y="2614660"/>
            <a:ext cx="285198" cy="285198"/>
          </a:xfrm>
          <a:prstGeom prst="chord">
            <a:avLst>
              <a:gd name="adj1" fmla="val 16200000"/>
              <a:gd name="adj2" fmla="val 16200000"/>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2" name="任意多边形: 形状 61">
            <a:extLst>
              <a:ext uri="{FF2B5EF4-FFF2-40B4-BE49-F238E27FC236}">
                <a16:creationId xmlns:a16="http://schemas.microsoft.com/office/drawing/2014/main" id="{C5740717-A442-4EE4-91EB-D798015A4C5B}"/>
              </a:ext>
            </a:extLst>
          </p:cNvPr>
          <p:cNvSpPr/>
          <p:nvPr/>
        </p:nvSpPr>
        <p:spPr>
          <a:xfrm>
            <a:off x="9557163" y="3354194"/>
            <a:ext cx="1054638" cy="1500260"/>
          </a:xfrm>
          <a:custGeom>
            <a:avLst/>
            <a:gdLst>
              <a:gd name="connsiteX0" fmla="*/ 0 w 1054638"/>
              <a:gd name="connsiteY0" fmla="*/ 0 h 1500260"/>
              <a:gd name="connsiteX1" fmla="*/ 1054638 w 1054638"/>
              <a:gd name="connsiteY1" fmla="*/ 0 h 1500260"/>
              <a:gd name="connsiteX2" fmla="*/ 1054638 w 1054638"/>
              <a:gd name="connsiteY2" fmla="*/ 1500260 h 1500260"/>
              <a:gd name="connsiteX3" fmla="*/ 0 w 1054638"/>
              <a:gd name="connsiteY3" fmla="*/ 1500260 h 1500260"/>
              <a:gd name="connsiteX4" fmla="*/ 0 w 1054638"/>
              <a:gd name="connsiteY4" fmla="*/ 0 h 15002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1500260">
                <a:moveTo>
                  <a:pt x="0" y="0"/>
                </a:moveTo>
                <a:lnTo>
                  <a:pt x="1054638" y="0"/>
                </a:lnTo>
                <a:lnTo>
                  <a:pt x="1054638" y="1500260"/>
                </a:lnTo>
                <a:lnTo>
                  <a:pt x="0" y="15002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2700" tIns="12700" rIns="12700" bIns="12700" numCol="1" spcCol="1270" anchor="t" anchorCtr="0">
            <a:noAutofit/>
          </a:bodyPr>
          <a:lstStyle/>
          <a:p>
            <a:pPr marL="0" lvl="0" indent="0" algn="l" defTabSz="222250">
              <a:lnSpc>
                <a:spcPct val="90000"/>
              </a:lnSpc>
              <a:spcBef>
                <a:spcPct val="0"/>
              </a:spcBef>
              <a:spcAft>
                <a:spcPct val="35000"/>
              </a:spcAft>
              <a:buNone/>
            </a:pPr>
            <a:r>
              <a:rPr lang="zh-CN" sz="1000" kern="1200" dirty="0"/>
              <a:t>赵腾研究了基于激光扫描的联合收割机自动导航方法，田间静态试验将基于</a:t>
            </a:r>
            <a:r>
              <a:rPr lang="en-US" sz="1000" kern="1200" dirty="0"/>
              <a:t>Otsu</a:t>
            </a:r>
            <a:r>
              <a:rPr lang="zh-CN" sz="1000" kern="1200" dirty="0"/>
              <a:t>算法检测的作物边缘线与实际作物边缘线进行对比</a:t>
            </a:r>
            <a:r>
              <a:rPr lang="en-US" sz="1000" kern="1200" dirty="0"/>
              <a:t>,</a:t>
            </a:r>
            <a:r>
              <a:rPr lang="zh-CN" sz="1000" kern="1200" dirty="0"/>
              <a:t>最大偏差为</a:t>
            </a:r>
            <a:r>
              <a:rPr lang="en-US" sz="1000" dirty="0">
                <a:solidFill>
                  <a:srgbClr val="FF0000"/>
                </a:solidFill>
              </a:rPr>
              <a:t>8.3 cm,</a:t>
            </a:r>
            <a:r>
              <a:rPr lang="zh-CN" sz="1000" kern="1200" dirty="0"/>
              <a:t>平均偏差为</a:t>
            </a:r>
            <a:r>
              <a:rPr lang="en-US" sz="1000" dirty="0">
                <a:solidFill>
                  <a:srgbClr val="FF0000"/>
                </a:solidFill>
              </a:rPr>
              <a:t>5.4 cm</a:t>
            </a:r>
            <a:r>
              <a:rPr lang="en-US" sz="1000" kern="1200" dirty="0"/>
              <a:t>,</a:t>
            </a:r>
            <a:r>
              <a:rPr lang="zh-CN" sz="1000" kern="1200" dirty="0"/>
              <a:t>标准差为</a:t>
            </a:r>
            <a:r>
              <a:rPr lang="en-US" sz="1000" kern="1200" dirty="0"/>
              <a:t>3 cm</a:t>
            </a:r>
            <a:r>
              <a:rPr lang="zh-CN" sz="1000" kern="1200" dirty="0"/>
              <a:t>。</a:t>
            </a:r>
          </a:p>
        </p:txBody>
      </p:sp>
      <p:sp>
        <p:nvSpPr>
          <p:cNvPr id="63" name="任意多边形: 形状 62">
            <a:extLst>
              <a:ext uri="{FF2B5EF4-FFF2-40B4-BE49-F238E27FC236}">
                <a16:creationId xmlns:a16="http://schemas.microsoft.com/office/drawing/2014/main" id="{9883A473-CBF9-4E91-91DA-057F9DCB28FC}"/>
              </a:ext>
            </a:extLst>
          </p:cNvPr>
          <p:cNvSpPr/>
          <p:nvPr/>
        </p:nvSpPr>
        <p:spPr>
          <a:xfrm>
            <a:off x="9557163" y="2997697"/>
            <a:ext cx="1054638" cy="356497"/>
          </a:xfrm>
          <a:custGeom>
            <a:avLst/>
            <a:gdLst>
              <a:gd name="connsiteX0" fmla="*/ 0 w 1054638"/>
              <a:gd name="connsiteY0" fmla="*/ 0 h 356497"/>
              <a:gd name="connsiteX1" fmla="*/ 1054638 w 1054638"/>
              <a:gd name="connsiteY1" fmla="*/ 0 h 356497"/>
              <a:gd name="connsiteX2" fmla="*/ 1054638 w 1054638"/>
              <a:gd name="connsiteY2" fmla="*/ 356497 h 356497"/>
              <a:gd name="connsiteX3" fmla="*/ 0 w 1054638"/>
              <a:gd name="connsiteY3" fmla="*/ 356497 h 356497"/>
              <a:gd name="connsiteX4" fmla="*/ 0 w 1054638"/>
              <a:gd name="connsiteY4" fmla="*/ 0 h 356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638" h="356497">
                <a:moveTo>
                  <a:pt x="0" y="0"/>
                </a:moveTo>
                <a:lnTo>
                  <a:pt x="1054638" y="0"/>
                </a:lnTo>
                <a:lnTo>
                  <a:pt x="1054638" y="356497"/>
                </a:lnTo>
                <a:lnTo>
                  <a:pt x="0" y="35649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5560" tIns="35560" rIns="35560" bIns="35560" numCol="1" spcCol="1270" anchor="b" anchorCtr="0">
            <a:noAutofit/>
          </a:bodyPr>
          <a:lstStyle/>
          <a:p>
            <a:pPr marL="0" lvl="0" indent="0" algn="l" defTabSz="622300">
              <a:lnSpc>
                <a:spcPct val="90000"/>
              </a:lnSpc>
              <a:spcBef>
                <a:spcPct val="0"/>
              </a:spcBef>
              <a:spcAft>
                <a:spcPct val="35000"/>
              </a:spcAft>
              <a:buNone/>
            </a:pPr>
            <a:r>
              <a:rPr lang="en-US" sz="1400" kern="1200" dirty="0"/>
              <a:t>2017</a:t>
            </a:r>
            <a:r>
              <a:rPr lang="zh-CN" sz="1400" kern="1200" dirty="0"/>
              <a:t>年</a:t>
            </a:r>
          </a:p>
        </p:txBody>
      </p:sp>
      <p:sp>
        <p:nvSpPr>
          <p:cNvPr id="64" name="文本框 63">
            <a:extLst>
              <a:ext uri="{FF2B5EF4-FFF2-40B4-BE49-F238E27FC236}">
                <a16:creationId xmlns:a16="http://schemas.microsoft.com/office/drawing/2014/main" id="{723BDD59-3572-4561-A83C-E877CCC00174}"/>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Tree>
    <p:extLst>
      <p:ext uri="{BB962C8B-B14F-4D97-AF65-F5344CB8AC3E}">
        <p14:creationId xmlns:p14="http://schemas.microsoft.com/office/powerpoint/2010/main" val="3078247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90028" y="266857"/>
            <a:ext cx="5452991"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农机自动避障现状</a:t>
            </a:r>
            <a:endParaRPr lang="en-US" altLang="zh-CN" sz="2800" b="1" dirty="0">
              <a:solidFill>
                <a:srgbClr val="0070C0"/>
              </a:solidFill>
              <a:ea typeface="+mj-ea"/>
            </a:endParaRPr>
          </a:p>
        </p:txBody>
      </p:sp>
      <p:sp>
        <p:nvSpPr>
          <p:cNvPr id="13" name="矩形 12">
            <a:extLst>
              <a:ext uri="{FF2B5EF4-FFF2-40B4-BE49-F238E27FC236}">
                <a16:creationId xmlns:a16="http://schemas.microsoft.com/office/drawing/2014/main" id="{09FB9078-823C-45E7-BA5D-EB48CD4F6306}"/>
              </a:ext>
            </a:extLst>
          </p:cNvPr>
          <p:cNvSpPr/>
          <p:nvPr/>
        </p:nvSpPr>
        <p:spPr>
          <a:xfrm>
            <a:off x="1446125" y="1332395"/>
            <a:ext cx="9299749" cy="1200329"/>
          </a:xfrm>
          <a:prstGeom prst="rect">
            <a:avLst/>
          </a:prstGeom>
          <a:ln w="19050">
            <a:solidFill>
              <a:schemeClr val="accent2">
                <a:lumMod val="75000"/>
              </a:schemeClr>
            </a:solidFill>
          </a:ln>
        </p:spPr>
        <p:txBody>
          <a:bodyPr wrap="square">
            <a:spAutoFit/>
          </a:bodyPr>
          <a:lstStyle/>
          <a:p>
            <a:r>
              <a:rPr lang="zh-CN" altLang="zh-CN" dirty="0">
                <a:solidFill>
                  <a:srgbClr val="000000"/>
                </a:solidFill>
                <a:latin typeface="+mj-ea"/>
                <a:ea typeface="+mj-ea"/>
                <a:cs typeface="Times New Roman" panose="02020603050405020304" pitchFamily="18" charset="0"/>
              </a:rPr>
              <a:t>目前，虽然在</a:t>
            </a:r>
            <a:r>
              <a:rPr lang="zh-CN" altLang="zh-CN" dirty="0">
                <a:solidFill>
                  <a:srgbClr val="FF0000"/>
                </a:solidFill>
                <a:latin typeface="+mj-ea"/>
                <a:ea typeface="+mj-ea"/>
                <a:cs typeface="Times New Roman" panose="02020603050405020304" pitchFamily="18" charset="0"/>
              </a:rPr>
              <a:t>国际范围</a:t>
            </a:r>
            <a:r>
              <a:rPr lang="zh-CN" altLang="zh-CN" dirty="0">
                <a:solidFill>
                  <a:srgbClr val="000000"/>
                </a:solidFill>
                <a:latin typeface="+mj-ea"/>
                <a:ea typeface="+mj-ea"/>
                <a:cs typeface="Times New Roman" panose="02020603050405020304" pitchFamily="18" charset="0"/>
              </a:rPr>
              <a:t>内，无人农机自动导航的精度已满足农艺要求，但还</a:t>
            </a:r>
            <a:r>
              <a:rPr lang="zh-CN" altLang="zh-CN" dirty="0">
                <a:solidFill>
                  <a:srgbClr val="FF0000"/>
                </a:solidFill>
                <a:latin typeface="+mj-ea"/>
                <a:ea typeface="+mj-ea"/>
                <a:cs typeface="Times New Roman" panose="02020603050405020304" pitchFamily="18" charset="0"/>
              </a:rPr>
              <a:t>没有实现</a:t>
            </a:r>
            <a:r>
              <a:rPr lang="zh-CN" altLang="zh-CN" dirty="0">
                <a:solidFill>
                  <a:srgbClr val="000000"/>
                </a:solidFill>
                <a:latin typeface="+mj-ea"/>
                <a:ea typeface="+mj-ea"/>
                <a:cs typeface="Times New Roman" panose="02020603050405020304" pitchFamily="18" charset="0"/>
              </a:rPr>
              <a:t>完全地从机库到农田再回到机库的</a:t>
            </a:r>
            <a:r>
              <a:rPr lang="zh-CN" altLang="zh-CN" dirty="0">
                <a:solidFill>
                  <a:srgbClr val="FF0000"/>
                </a:solidFill>
                <a:latin typeface="+mj-ea"/>
                <a:ea typeface="+mj-ea"/>
                <a:cs typeface="Times New Roman" panose="02020603050405020304" pitchFamily="18" charset="0"/>
              </a:rPr>
              <a:t>全远程无人驾驶</a:t>
            </a:r>
            <a:r>
              <a:rPr lang="zh-CN" altLang="zh-CN" dirty="0">
                <a:solidFill>
                  <a:srgbClr val="000000"/>
                </a:solidFill>
                <a:latin typeface="+mj-ea"/>
                <a:ea typeface="+mj-ea"/>
                <a:cs typeface="Times New Roman" panose="02020603050405020304" pitchFamily="18" charset="0"/>
              </a:rPr>
              <a:t>，农机导航仍主要停留在</a:t>
            </a:r>
            <a:r>
              <a:rPr lang="zh-CN" altLang="zh-CN" dirty="0">
                <a:solidFill>
                  <a:srgbClr val="FF0000"/>
                </a:solidFill>
                <a:latin typeface="+mj-ea"/>
                <a:ea typeface="+mj-ea"/>
                <a:cs typeface="Times New Roman" panose="02020603050405020304" pitchFamily="18" charset="0"/>
              </a:rPr>
              <a:t>辅助驾驶</a:t>
            </a:r>
            <a:r>
              <a:rPr lang="zh-CN" altLang="zh-CN" dirty="0">
                <a:solidFill>
                  <a:srgbClr val="000000"/>
                </a:solidFill>
                <a:latin typeface="+mj-ea"/>
                <a:ea typeface="+mj-ea"/>
                <a:cs typeface="Times New Roman" panose="02020603050405020304" pitchFamily="18" charset="0"/>
              </a:rPr>
              <a:t>阶段，主要用于在有人工监控的前提下，降低人工驾驶工作强度。其原因主要是因为，还没有完全解决农机自动避障的问题。</a:t>
            </a:r>
            <a:endParaRPr lang="zh-CN" altLang="en-US" dirty="0">
              <a:latin typeface="+mj-ea"/>
              <a:ea typeface="+mj-ea"/>
            </a:endParaRPr>
          </a:p>
        </p:txBody>
      </p:sp>
      <p:graphicFrame>
        <p:nvGraphicFramePr>
          <p:cNvPr id="18" name="图示 17">
            <a:extLst>
              <a:ext uri="{FF2B5EF4-FFF2-40B4-BE49-F238E27FC236}">
                <a16:creationId xmlns:a16="http://schemas.microsoft.com/office/drawing/2014/main" id="{7817D937-8844-4CE5-A098-C6625E083E69}"/>
              </a:ext>
            </a:extLst>
          </p:cNvPr>
          <p:cNvGraphicFramePr/>
          <p:nvPr>
            <p:extLst>
              <p:ext uri="{D42A27DB-BD31-4B8C-83A1-F6EECF244321}">
                <p14:modId xmlns:p14="http://schemas.microsoft.com/office/powerpoint/2010/main" val="84804873"/>
              </p:ext>
            </p:extLst>
          </p:nvPr>
        </p:nvGraphicFramePr>
        <p:xfrm>
          <a:off x="1446124" y="2741037"/>
          <a:ext cx="9299749" cy="38501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9" name="文本框 38">
            <a:extLst>
              <a:ext uri="{FF2B5EF4-FFF2-40B4-BE49-F238E27FC236}">
                <a16:creationId xmlns:a16="http://schemas.microsoft.com/office/drawing/2014/main" id="{40D6D45A-4F8F-4C3A-9FE9-D2FF7649D361}"/>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Tree>
    <p:extLst>
      <p:ext uri="{BB962C8B-B14F-4D97-AF65-F5344CB8AC3E}">
        <p14:creationId xmlns:p14="http://schemas.microsoft.com/office/powerpoint/2010/main" val="2576601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06B79AC-ECAC-4199-8754-405021A4A2CB}"/>
              </a:ext>
            </a:extLst>
          </p:cNvPr>
          <p:cNvSpPr txBox="1"/>
          <p:nvPr/>
        </p:nvSpPr>
        <p:spPr>
          <a:xfrm>
            <a:off x="1990028" y="266857"/>
            <a:ext cx="7202098"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自动导航执行机构及其控制现状</a:t>
            </a:r>
            <a:endParaRPr lang="en-US" altLang="zh-CN" sz="2800" b="1" dirty="0">
              <a:solidFill>
                <a:srgbClr val="0070C0"/>
              </a:solidFill>
              <a:ea typeface="+mj-ea"/>
            </a:endParaRPr>
          </a:p>
        </p:txBody>
      </p:sp>
      <p:sp>
        <p:nvSpPr>
          <p:cNvPr id="3" name="矩形 2">
            <a:extLst>
              <a:ext uri="{FF2B5EF4-FFF2-40B4-BE49-F238E27FC236}">
                <a16:creationId xmlns:a16="http://schemas.microsoft.com/office/drawing/2014/main" id="{356C892C-E751-4CCF-9AB8-6D725F08C92D}"/>
              </a:ext>
            </a:extLst>
          </p:cNvPr>
          <p:cNvSpPr/>
          <p:nvPr/>
        </p:nvSpPr>
        <p:spPr>
          <a:xfrm>
            <a:off x="1358767" y="1268555"/>
            <a:ext cx="9474466" cy="1200329"/>
          </a:xfrm>
          <a:prstGeom prst="rect">
            <a:avLst/>
          </a:prstGeom>
        </p:spPr>
        <p:txBody>
          <a:bodyPr wrap="square">
            <a:spAutoFit/>
          </a:bodyPr>
          <a:lstStyle/>
          <a:p>
            <a:r>
              <a:rPr lang="zh-CN" altLang="en-US" dirty="0"/>
              <a:t>农机执行单元包括：离合、刹车、油门、换挡控制执行器、转向、悬挂液压控制系统等，这些执行单元目前均是由驾驶员根据农机操作手册人工控制。</a:t>
            </a:r>
            <a:endParaRPr lang="en-US" altLang="zh-CN" dirty="0"/>
          </a:p>
          <a:p>
            <a:r>
              <a:rPr lang="zh-CN" altLang="en-US" dirty="0"/>
              <a:t>控制策略主要是通过不同</a:t>
            </a:r>
            <a:r>
              <a:rPr lang="zh-CN" altLang="en-US" dirty="0">
                <a:solidFill>
                  <a:srgbClr val="FF0000"/>
                </a:solidFill>
              </a:rPr>
              <a:t>传感器</a:t>
            </a:r>
            <a:r>
              <a:rPr lang="zh-CN" altLang="en-US" dirty="0"/>
              <a:t>采集农机作业时的各种参数，如农机</a:t>
            </a:r>
            <a:r>
              <a:rPr lang="zh-CN" altLang="en-US" dirty="0">
                <a:solidFill>
                  <a:srgbClr val="FF0000"/>
                </a:solidFill>
              </a:rPr>
              <a:t>速度、航向、位姿和作业宽度</a:t>
            </a:r>
            <a:r>
              <a:rPr lang="zh-CN" altLang="en-US" dirty="0"/>
              <a:t>等，然后根据农艺决策出目标参数，最后控制执行机构做出相应的动作，</a:t>
            </a:r>
          </a:p>
        </p:txBody>
      </p:sp>
      <p:graphicFrame>
        <p:nvGraphicFramePr>
          <p:cNvPr id="5" name="图示 4">
            <a:extLst>
              <a:ext uri="{FF2B5EF4-FFF2-40B4-BE49-F238E27FC236}">
                <a16:creationId xmlns:a16="http://schemas.microsoft.com/office/drawing/2014/main" id="{E0850909-DA0E-44AC-89DD-9364E67EC457}"/>
              </a:ext>
            </a:extLst>
          </p:cNvPr>
          <p:cNvGraphicFramePr/>
          <p:nvPr>
            <p:extLst>
              <p:ext uri="{D42A27DB-BD31-4B8C-83A1-F6EECF244321}">
                <p14:modId xmlns:p14="http://schemas.microsoft.com/office/powerpoint/2010/main" val="3408765860"/>
              </p:ext>
            </p:extLst>
          </p:nvPr>
        </p:nvGraphicFramePr>
        <p:xfrm>
          <a:off x="2582779" y="2725418"/>
          <a:ext cx="7870258" cy="36734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 name="文本框 11">
            <a:extLst>
              <a:ext uri="{FF2B5EF4-FFF2-40B4-BE49-F238E27FC236}">
                <a16:creationId xmlns:a16="http://schemas.microsoft.com/office/drawing/2014/main" id="{ECF9E8B0-2F84-44C5-AF19-D238D05BEE88}"/>
              </a:ext>
            </a:extLst>
          </p:cNvPr>
          <p:cNvSpPr txBox="1"/>
          <p:nvPr/>
        </p:nvSpPr>
        <p:spPr>
          <a:xfrm>
            <a:off x="1493128" y="3851175"/>
            <a:ext cx="599168" cy="1421928"/>
          </a:xfrm>
          <a:prstGeom prst="rect">
            <a:avLst/>
          </a:prstGeom>
          <a:noFill/>
        </p:spPr>
        <p:txBody>
          <a:bodyPr wrap="square" rtlCol="0">
            <a:spAutoFit/>
          </a:bodyPr>
          <a:lstStyle/>
          <a:p>
            <a:pPr algn="ctr" defTabSz="1066800">
              <a:lnSpc>
                <a:spcPct val="90000"/>
              </a:lnSpc>
              <a:spcBef>
                <a:spcPct val="0"/>
              </a:spcBef>
              <a:spcAft>
                <a:spcPct val="35000"/>
              </a:spcAft>
            </a:pPr>
            <a:r>
              <a:rPr lang="zh-CN" altLang="en-US" sz="2400" b="1" dirty="0">
                <a:solidFill>
                  <a:srgbClr val="0070C0"/>
                </a:solidFill>
                <a:latin typeface="Arial"/>
                <a:ea typeface="微软雅黑"/>
              </a:rPr>
              <a:t>国外现状</a:t>
            </a:r>
          </a:p>
        </p:txBody>
      </p:sp>
      <p:sp>
        <p:nvSpPr>
          <p:cNvPr id="13" name="文本框 12">
            <a:extLst>
              <a:ext uri="{FF2B5EF4-FFF2-40B4-BE49-F238E27FC236}">
                <a16:creationId xmlns:a16="http://schemas.microsoft.com/office/drawing/2014/main" id="{09CF02E3-9671-4F62-ACCF-BDF880E2ED41}"/>
              </a:ext>
            </a:extLst>
          </p:cNvPr>
          <p:cNvSpPr txBox="1"/>
          <p:nvPr/>
        </p:nvSpPr>
        <p:spPr>
          <a:xfrm>
            <a:off x="2608443" y="3244334"/>
            <a:ext cx="945515" cy="369332"/>
          </a:xfrm>
          <a:prstGeom prst="rect">
            <a:avLst/>
          </a:prstGeom>
          <a:noFill/>
        </p:spPr>
        <p:txBody>
          <a:bodyPr wrap="none" rtlCol="0">
            <a:spAutoFit/>
          </a:bodyPr>
          <a:lstStyle/>
          <a:p>
            <a:r>
              <a:rPr lang="en-US" altLang="zh-CN" dirty="0"/>
              <a:t>Trimble</a:t>
            </a:r>
            <a:endParaRPr lang="zh-CN" altLang="en-US" dirty="0"/>
          </a:p>
        </p:txBody>
      </p:sp>
      <p:sp>
        <p:nvSpPr>
          <p:cNvPr id="14" name="文本框 13">
            <a:extLst>
              <a:ext uri="{FF2B5EF4-FFF2-40B4-BE49-F238E27FC236}">
                <a16:creationId xmlns:a16="http://schemas.microsoft.com/office/drawing/2014/main" id="{719B4142-5ACF-4545-8090-B0D7A7CBB9F0}"/>
              </a:ext>
            </a:extLst>
          </p:cNvPr>
          <p:cNvSpPr txBox="1"/>
          <p:nvPr/>
        </p:nvSpPr>
        <p:spPr>
          <a:xfrm>
            <a:off x="2964578" y="4238974"/>
            <a:ext cx="808522" cy="646331"/>
          </a:xfrm>
          <a:prstGeom prst="rect">
            <a:avLst/>
          </a:prstGeom>
          <a:noFill/>
        </p:spPr>
        <p:txBody>
          <a:bodyPr wrap="square" rtlCol="0">
            <a:spAutoFit/>
          </a:bodyPr>
          <a:lstStyle/>
          <a:p>
            <a:r>
              <a:rPr lang="en-US" altLang="zh-CN" dirty="0"/>
              <a:t>John Deere</a:t>
            </a:r>
            <a:endParaRPr lang="zh-CN" altLang="en-US" dirty="0"/>
          </a:p>
        </p:txBody>
      </p:sp>
      <p:sp>
        <p:nvSpPr>
          <p:cNvPr id="15" name="文本框 14">
            <a:extLst>
              <a:ext uri="{FF2B5EF4-FFF2-40B4-BE49-F238E27FC236}">
                <a16:creationId xmlns:a16="http://schemas.microsoft.com/office/drawing/2014/main" id="{D7A41E7A-304B-49F5-8804-C0D7F69F1A61}"/>
              </a:ext>
            </a:extLst>
          </p:cNvPr>
          <p:cNvSpPr txBox="1"/>
          <p:nvPr/>
        </p:nvSpPr>
        <p:spPr>
          <a:xfrm>
            <a:off x="2680300" y="5401710"/>
            <a:ext cx="1054300" cy="646331"/>
          </a:xfrm>
          <a:prstGeom prst="rect">
            <a:avLst/>
          </a:prstGeom>
          <a:noFill/>
        </p:spPr>
        <p:txBody>
          <a:bodyPr wrap="square" rtlCol="0">
            <a:spAutoFit/>
          </a:bodyPr>
          <a:lstStyle/>
          <a:p>
            <a:r>
              <a:rPr lang="zh-CN" altLang="en-US" dirty="0"/>
              <a:t>北海道大学</a:t>
            </a:r>
          </a:p>
        </p:txBody>
      </p:sp>
      <p:sp>
        <p:nvSpPr>
          <p:cNvPr id="16" name="文本框 15">
            <a:extLst>
              <a:ext uri="{FF2B5EF4-FFF2-40B4-BE49-F238E27FC236}">
                <a16:creationId xmlns:a16="http://schemas.microsoft.com/office/drawing/2014/main" id="{B91B286F-DB30-406B-8BA5-240D9734BBC0}"/>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Tree>
    <p:extLst>
      <p:ext uri="{BB962C8B-B14F-4D97-AF65-F5344CB8AC3E}">
        <p14:creationId xmlns:p14="http://schemas.microsoft.com/office/powerpoint/2010/main" val="1950691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a:extLst>
              <a:ext uri="{FF2B5EF4-FFF2-40B4-BE49-F238E27FC236}">
                <a16:creationId xmlns:a16="http://schemas.microsoft.com/office/drawing/2014/main" id="{B3F4FA7C-AEBE-4D30-BFCC-E007FD3D5769}"/>
              </a:ext>
            </a:extLst>
          </p:cNvPr>
          <p:cNvGraphicFramePr/>
          <p:nvPr>
            <p:extLst>
              <p:ext uri="{D42A27DB-BD31-4B8C-83A1-F6EECF244321}">
                <p14:modId xmlns:p14="http://schemas.microsoft.com/office/powerpoint/2010/main" val="2609793397"/>
              </p:ext>
            </p:extLst>
          </p:nvPr>
        </p:nvGraphicFramePr>
        <p:xfrm>
          <a:off x="1359869" y="1269108"/>
          <a:ext cx="9472262" cy="41210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a:extLst>
              <a:ext uri="{FF2B5EF4-FFF2-40B4-BE49-F238E27FC236}">
                <a16:creationId xmlns:a16="http://schemas.microsoft.com/office/drawing/2014/main" id="{FDA792CF-002F-43CF-BE9D-8AE279F85CE8}"/>
              </a:ext>
            </a:extLst>
          </p:cNvPr>
          <p:cNvSpPr txBox="1"/>
          <p:nvPr/>
        </p:nvSpPr>
        <p:spPr>
          <a:xfrm>
            <a:off x="1990028" y="266857"/>
            <a:ext cx="7202098"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自动导航执行机构及其控制现状</a:t>
            </a:r>
            <a:endParaRPr lang="en-US" altLang="zh-CN" sz="2800" b="1" dirty="0">
              <a:solidFill>
                <a:srgbClr val="0070C0"/>
              </a:solidFill>
              <a:ea typeface="+mj-ea"/>
            </a:endParaRPr>
          </a:p>
        </p:txBody>
      </p:sp>
      <p:sp>
        <p:nvSpPr>
          <p:cNvPr id="5" name="文本框 4">
            <a:extLst>
              <a:ext uri="{FF2B5EF4-FFF2-40B4-BE49-F238E27FC236}">
                <a16:creationId xmlns:a16="http://schemas.microsoft.com/office/drawing/2014/main" id="{2091E5D8-E710-4C94-A6B3-2A494B3480ED}"/>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
        <p:nvSpPr>
          <p:cNvPr id="8" name="矩形 7">
            <a:extLst>
              <a:ext uri="{FF2B5EF4-FFF2-40B4-BE49-F238E27FC236}">
                <a16:creationId xmlns:a16="http://schemas.microsoft.com/office/drawing/2014/main" id="{3B7F8CAF-A328-4B21-934F-0B8DE730A153}"/>
              </a:ext>
            </a:extLst>
          </p:cNvPr>
          <p:cNvSpPr/>
          <p:nvPr/>
        </p:nvSpPr>
        <p:spPr>
          <a:xfrm>
            <a:off x="1359869" y="5495330"/>
            <a:ext cx="9256796" cy="1095813"/>
          </a:xfrm>
          <a:prstGeom prst="rect">
            <a:avLst/>
          </a:prstGeom>
        </p:spPr>
        <p:txBody>
          <a:bodyPr wrap="square">
            <a:spAutoFit/>
          </a:bodyPr>
          <a:lstStyle/>
          <a:p>
            <a:pPr indent="266700" algn="just">
              <a:lnSpc>
                <a:spcPct val="125000"/>
              </a:lnSpc>
              <a:spcBef>
                <a:spcPts val="600"/>
              </a:spcBef>
              <a:spcAft>
                <a:spcPts val="0"/>
              </a:spcAft>
            </a:pPr>
            <a:r>
              <a:rPr lang="zh-CN" altLang="en-US" kern="100" dirty="0">
                <a:solidFill>
                  <a:srgbClr val="000000"/>
                </a:solidFill>
                <a:latin typeface="+mj-ea"/>
                <a:ea typeface="+mj-ea"/>
              </a:rPr>
              <a:t>综合国内外研究现状可以看出</a:t>
            </a:r>
            <a:r>
              <a:rPr lang="zh-CN" altLang="zh-CN" kern="100" dirty="0">
                <a:solidFill>
                  <a:srgbClr val="000000"/>
                </a:solidFill>
                <a:latin typeface="+mj-ea"/>
                <a:ea typeface="+mj-ea"/>
              </a:rPr>
              <a:t>当前该项技术仍然有很大的技术提升空间，并没有完全理想的成熟方案。主要原因有：整个系统的制造</a:t>
            </a:r>
            <a:r>
              <a:rPr lang="zh-CN" altLang="zh-CN" kern="100" dirty="0">
                <a:solidFill>
                  <a:srgbClr val="FF0000"/>
                </a:solidFill>
                <a:latin typeface="+mj-ea"/>
                <a:ea typeface="+mj-ea"/>
              </a:rPr>
              <a:t>成本较高</a:t>
            </a:r>
            <a:r>
              <a:rPr lang="zh-CN" altLang="zh-CN" kern="100" dirty="0">
                <a:solidFill>
                  <a:srgbClr val="000000"/>
                </a:solidFill>
                <a:latin typeface="+mj-ea"/>
                <a:ea typeface="+mj-ea"/>
              </a:rPr>
              <a:t>，不利于市场化。目前所使用的控制算法对于直线导航效果较好，而对于</a:t>
            </a:r>
            <a:r>
              <a:rPr lang="zh-CN" altLang="zh-CN" kern="100" dirty="0">
                <a:solidFill>
                  <a:srgbClr val="FF0000"/>
                </a:solidFill>
                <a:latin typeface="+mj-ea"/>
                <a:ea typeface="+mj-ea"/>
              </a:rPr>
              <a:t>地头转弯</a:t>
            </a:r>
            <a:r>
              <a:rPr lang="zh-CN" altLang="zh-CN" kern="100" dirty="0">
                <a:solidFill>
                  <a:srgbClr val="000000"/>
                </a:solidFill>
                <a:latin typeface="+mj-ea"/>
                <a:ea typeface="+mj-ea"/>
              </a:rPr>
              <a:t>的控制效果比较差</a:t>
            </a:r>
            <a:r>
              <a:rPr lang="en-US" altLang="zh-CN" kern="100" dirty="0">
                <a:solidFill>
                  <a:srgbClr val="000000"/>
                </a:solidFill>
                <a:latin typeface="+mj-ea"/>
                <a:ea typeface="+mj-ea"/>
              </a:rPr>
              <a:t>,</a:t>
            </a:r>
            <a:r>
              <a:rPr lang="zh-CN" altLang="zh-CN" kern="100" dirty="0">
                <a:solidFill>
                  <a:srgbClr val="000000"/>
                </a:solidFill>
                <a:latin typeface="+mj-ea"/>
                <a:ea typeface="+mj-ea"/>
              </a:rPr>
              <a:t>还需要深入研究。</a:t>
            </a:r>
          </a:p>
        </p:txBody>
      </p:sp>
    </p:spTree>
    <p:extLst>
      <p:ext uri="{BB962C8B-B14F-4D97-AF65-F5344CB8AC3E}">
        <p14:creationId xmlns:p14="http://schemas.microsoft.com/office/powerpoint/2010/main" val="37802679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示 5">
            <a:extLst>
              <a:ext uri="{FF2B5EF4-FFF2-40B4-BE49-F238E27FC236}">
                <a16:creationId xmlns:a16="http://schemas.microsoft.com/office/drawing/2014/main" id="{A0D86BF5-348C-4983-92C5-55CA17B57C73}"/>
              </a:ext>
            </a:extLst>
          </p:cNvPr>
          <p:cNvGraphicFramePr/>
          <p:nvPr>
            <p:extLst>
              <p:ext uri="{D42A27DB-BD31-4B8C-83A1-F6EECF244321}">
                <p14:modId xmlns:p14="http://schemas.microsoft.com/office/powerpoint/2010/main" val="3595400385"/>
              </p:ext>
            </p:extLst>
          </p:nvPr>
        </p:nvGraphicFramePr>
        <p:xfrm>
          <a:off x="1539800" y="1170982"/>
          <a:ext cx="8953276" cy="46647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文本框 2">
            <a:extLst>
              <a:ext uri="{FF2B5EF4-FFF2-40B4-BE49-F238E27FC236}">
                <a16:creationId xmlns:a16="http://schemas.microsoft.com/office/drawing/2014/main" id="{DE2251DD-2317-489B-B7BF-A8070AF0C209}"/>
              </a:ext>
            </a:extLst>
          </p:cNvPr>
          <p:cNvSpPr txBox="1"/>
          <p:nvPr/>
        </p:nvSpPr>
        <p:spPr>
          <a:xfrm>
            <a:off x="1990028" y="266857"/>
            <a:ext cx="7202098"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导航软件平台研究现状</a:t>
            </a:r>
            <a:endParaRPr lang="en-US" altLang="zh-CN" sz="2800" b="1" dirty="0">
              <a:solidFill>
                <a:srgbClr val="0070C0"/>
              </a:solidFill>
              <a:ea typeface="+mj-ea"/>
            </a:endParaRPr>
          </a:p>
        </p:txBody>
      </p:sp>
      <p:sp>
        <p:nvSpPr>
          <p:cNvPr id="4" name="文本框 3">
            <a:extLst>
              <a:ext uri="{FF2B5EF4-FFF2-40B4-BE49-F238E27FC236}">
                <a16:creationId xmlns:a16="http://schemas.microsoft.com/office/drawing/2014/main" id="{2004131A-2189-4BCD-9453-566E15CC2819}"/>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
        <p:nvSpPr>
          <p:cNvPr id="5" name="矩形 4">
            <a:extLst>
              <a:ext uri="{FF2B5EF4-FFF2-40B4-BE49-F238E27FC236}">
                <a16:creationId xmlns:a16="http://schemas.microsoft.com/office/drawing/2014/main" id="{2B046769-7AF1-4679-8ED0-4A8EABE296DC}"/>
              </a:ext>
            </a:extLst>
          </p:cNvPr>
          <p:cNvSpPr/>
          <p:nvPr/>
        </p:nvSpPr>
        <p:spPr>
          <a:xfrm>
            <a:off x="1272373" y="5959174"/>
            <a:ext cx="9488129" cy="875624"/>
          </a:xfrm>
          <a:prstGeom prst="rect">
            <a:avLst/>
          </a:prstGeom>
        </p:spPr>
        <p:txBody>
          <a:bodyPr wrap="square">
            <a:spAutoFit/>
          </a:bodyPr>
          <a:lstStyle/>
          <a:p>
            <a:pPr algn="just">
              <a:lnSpc>
                <a:spcPct val="125000"/>
              </a:lnSpc>
              <a:spcBef>
                <a:spcPts val="600"/>
              </a:spcBef>
              <a:spcAft>
                <a:spcPts val="0"/>
              </a:spcAft>
            </a:pPr>
            <a:r>
              <a:rPr lang="zh-CN" altLang="zh-CN" sz="1400" kern="100" dirty="0">
                <a:solidFill>
                  <a:srgbClr val="000000"/>
                </a:solidFill>
                <a:latin typeface="+mj-ea"/>
                <a:ea typeface="+mj-ea"/>
              </a:rPr>
              <a:t>另一方面，国内外已有较为成熟适用于农机定位、作业面积计算等的农机远程云平台。而农机自动导航或无人农机也是大田农机作业的一个重要方面，可以把农机自动导航或无人农机相关的作业规划、调度等与现有的农机导航云平台相融合，成为大田农机数字云平台。</a:t>
            </a:r>
          </a:p>
        </p:txBody>
      </p:sp>
    </p:spTree>
    <p:extLst>
      <p:ext uri="{BB962C8B-B14F-4D97-AF65-F5344CB8AC3E}">
        <p14:creationId xmlns:p14="http://schemas.microsoft.com/office/powerpoint/2010/main" val="3990066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250E6351-60D0-4CDD-9E82-A8E6F2705A6C}"/>
              </a:ext>
            </a:extLst>
          </p:cNvPr>
          <p:cNvSpPr txBox="1"/>
          <p:nvPr/>
        </p:nvSpPr>
        <p:spPr>
          <a:xfrm>
            <a:off x="1990028" y="266857"/>
            <a:ext cx="7202098"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总结</a:t>
            </a:r>
            <a:endParaRPr lang="en-US" altLang="zh-CN" sz="2800" b="1" dirty="0">
              <a:solidFill>
                <a:srgbClr val="0070C0"/>
              </a:solidFill>
              <a:ea typeface="+mj-ea"/>
            </a:endParaRPr>
          </a:p>
        </p:txBody>
      </p:sp>
      <p:sp>
        <p:nvSpPr>
          <p:cNvPr id="4" name="文本框 3">
            <a:extLst>
              <a:ext uri="{FF2B5EF4-FFF2-40B4-BE49-F238E27FC236}">
                <a16:creationId xmlns:a16="http://schemas.microsoft.com/office/drawing/2014/main" id="{1092795B-6F87-4589-B85D-9850EEFD048D}"/>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graphicFrame>
        <p:nvGraphicFramePr>
          <p:cNvPr id="8" name="图示 7">
            <a:extLst>
              <a:ext uri="{FF2B5EF4-FFF2-40B4-BE49-F238E27FC236}">
                <a16:creationId xmlns:a16="http://schemas.microsoft.com/office/drawing/2014/main" id="{7F2D9ED5-8AE1-44CD-9BC4-DD3CA8C8D7A7}"/>
              </a:ext>
            </a:extLst>
          </p:cNvPr>
          <p:cNvGraphicFramePr/>
          <p:nvPr>
            <p:extLst>
              <p:ext uri="{D42A27DB-BD31-4B8C-83A1-F6EECF244321}">
                <p14:modId xmlns:p14="http://schemas.microsoft.com/office/powerpoint/2010/main" val="1264263945"/>
              </p:ext>
            </p:extLst>
          </p:nvPr>
        </p:nvGraphicFramePr>
        <p:xfrm>
          <a:off x="3048000" y="1563943"/>
          <a:ext cx="6096000" cy="42473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矩形 8">
            <a:extLst>
              <a:ext uri="{FF2B5EF4-FFF2-40B4-BE49-F238E27FC236}">
                <a16:creationId xmlns:a16="http://schemas.microsoft.com/office/drawing/2014/main" id="{D8CD636D-6ABF-49C8-8F62-586831AB8F18}"/>
              </a:ext>
            </a:extLst>
          </p:cNvPr>
          <p:cNvSpPr/>
          <p:nvPr/>
        </p:nvSpPr>
        <p:spPr>
          <a:xfrm>
            <a:off x="6530326" y="1012426"/>
            <a:ext cx="4657979" cy="830997"/>
          </a:xfrm>
          <a:prstGeom prst="rect">
            <a:avLst/>
          </a:prstGeom>
        </p:spPr>
        <p:txBody>
          <a:bodyPr wrap="square">
            <a:spAutoFit/>
          </a:bodyPr>
          <a:lstStyle/>
          <a:p>
            <a:pPr lvl="0"/>
            <a:r>
              <a:rPr lang="zh-CN" altLang="zh-CN" sz="1600" dirty="0"/>
              <a:t>定位农机田间区域自动导航已较成熟。然而，农机导航产品以按</a:t>
            </a:r>
            <a:r>
              <a:rPr lang="en-US" altLang="zh-CN" sz="1600" dirty="0"/>
              <a:t>AB</a:t>
            </a:r>
            <a:r>
              <a:rPr lang="zh-CN" altLang="zh-CN" sz="1600" dirty="0"/>
              <a:t>线导航为主，稳定可靠的转弯及曲线控制的商用实现较少；</a:t>
            </a:r>
          </a:p>
        </p:txBody>
      </p:sp>
      <p:sp>
        <p:nvSpPr>
          <p:cNvPr id="11" name="矩形 10">
            <a:extLst>
              <a:ext uri="{FF2B5EF4-FFF2-40B4-BE49-F238E27FC236}">
                <a16:creationId xmlns:a16="http://schemas.microsoft.com/office/drawing/2014/main" id="{3E53BEE5-0F66-4E93-8EBE-CB58A118DC11}"/>
              </a:ext>
            </a:extLst>
          </p:cNvPr>
          <p:cNvSpPr/>
          <p:nvPr/>
        </p:nvSpPr>
        <p:spPr>
          <a:xfrm>
            <a:off x="8113077" y="3783471"/>
            <a:ext cx="3292341" cy="2062103"/>
          </a:xfrm>
          <a:prstGeom prst="rect">
            <a:avLst/>
          </a:prstGeom>
        </p:spPr>
        <p:txBody>
          <a:bodyPr wrap="square">
            <a:spAutoFit/>
          </a:bodyPr>
          <a:lstStyle/>
          <a:p>
            <a:r>
              <a:rPr lang="zh-CN" altLang="zh-CN" sz="1600" dirty="0"/>
              <a:t>研究以田间作业导航为主，对田间道路行驶的关注较少，无法做到真正的无人作业</a:t>
            </a:r>
            <a:r>
              <a:rPr lang="zh-CN" altLang="en-US" sz="1600" dirty="0"/>
              <a:t>；</a:t>
            </a:r>
          </a:p>
          <a:p>
            <a:pPr lvl="0"/>
            <a:r>
              <a:rPr lang="zh-CN" altLang="zh-CN" sz="1600" dirty="0"/>
              <a:t>由于路况复杂多变，不确定因素较多，加之树木和高大建筑物的遮挡，使得</a:t>
            </a:r>
            <a:r>
              <a:rPr lang="en-US" altLang="zh-CN" sz="1600" dirty="0"/>
              <a:t>GPS</a:t>
            </a:r>
            <a:r>
              <a:rPr lang="zh-CN" altLang="zh-CN" sz="1600" dirty="0"/>
              <a:t>信号不稳定，基于多信息融合的农机定位技术是目前的研究热点，但仍然在研究阶段</a:t>
            </a:r>
            <a:endParaRPr lang="zh-CN" altLang="en-US" sz="1600" dirty="0"/>
          </a:p>
        </p:txBody>
      </p:sp>
      <p:sp>
        <p:nvSpPr>
          <p:cNvPr id="12" name="矩形 11">
            <a:extLst>
              <a:ext uri="{FF2B5EF4-FFF2-40B4-BE49-F238E27FC236}">
                <a16:creationId xmlns:a16="http://schemas.microsoft.com/office/drawing/2014/main" id="{61D5303B-DDBC-483F-9E2C-04A8C93767D5}"/>
              </a:ext>
            </a:extLst>
          </p:cNvPr>
          <p:cNvSpPr/>
          <p:nvPr/>
        </p:nvSpPr>
        <p:spPr>
          <a:xfrm>
            <a:off x="3232446" y="5718927"/>
            <a:ext cx="2762864" cy="830997"/>
          </a:xfrm>
          <a:prstGeom prst="rect">
            <a:avLst/>
          </a:prstGeom>
        </p:spPr>
        <p:txBody>
          <a:bodyPr wrap="square">
            <a:spAutoFit/>
          </a:bodyPr>
          <a:lstStyle/>
          <a:p>
            <a:pPr lvl="0"/>
            <a:r>
              <a:rPr lang="zh-CN" altLang="en-US" sz="1600" dirty="0"/>
              <a:t>缺少对农机避障</a:t>
            </a:r>
            <a:r>
              <a:rPr lang="zh-CN" altLang="zh-CN" sz="1600" dirty="0"/>
              <a:t>的全面的研究，农机避障相关研究处于一种更为初肯的状态</a:t>
            </a:r>
            <a:endParaRPr lang="zh-CN" altLang="en-US" sz="1600" dirty="0"/>
          </a:p>
        </p:txBody>
      </p:sp>
      <p:sp>
        <p:nvSpPr>
          <p:cNvPr id="13" name="矩形 12">
            <a:extLst>
              <a:ext uri="{FF2B5EF4-FFF2-40B4-BE49-F238E27FC236}">
                <a16:creationId xmlns:a16="http://schemas.microsoft.com/office/drawing/2014/main" id="{D90775B8-5D4D-4D17-B210-7BEBA9DC63CE}"/>
              </a:ext>
            </a:extLst>
          </p:cNvPr>
          <p:cNvSpPr/>
          <p:nvPr/>
        </p:nvSpPr>
        <p:spPr>
          <a:xfrm>
            <a:off x="1343255" y="2810438"/>
            <a:ext cx="2967040" cy="830997"/>
          </a:xfrm>
          <a:prstGeom prst="rect">
            <a:avLst/>
          </a:prstGeom>
        </p:spPr>
        <p:txBody>
          <a:bodyPr wrap="square">
            <a:spAutoFit/>
          </a:bodyPr>
          <a:lstStyle/>
          <a:p>
            <a:pPr lvl="0"/>
            <a:r>
              <a:rPr lang="zh-CN" altLang="zh-CN" sz="1600" dirty="0"/>
              <a:t>集中在农机终端，没有与现有的农机远程定位云平台融合在一起</a:t>
            </a:r>
            <a:endParaRPr lang="zh-CN" altLang="en-US" sz="1600" dirty="0"/>
          </a:p>
        </p:txBody>
      </p:sp>
    </p:spTree>
    <p:extLst>
      <p:ext uri="{BB962C8B-B14F-4D97-AF65-F5344CB8AC3E}">
        <p14:creationId xmlns:p14="http://schemas.microsoft.com/office/powerpoint/2010/main" val="7329904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图示 6">
            <a:extLst>
              <a:ext uri="{FF2B5EF4-FFF2-40B4-BE49-F238E27FC236}">
                <a16:creationId xmlns:a16="http://schemas.microsoft.com/office/drawing/2014/main" id="{20DC751B-4F2D-4008-B9F1-2DABF8FE5D01}"/>
              </a:ext>
            </a:extLst>
          </p:cNvPr>
          <p:cNvGraphicFramePr/>
          <p:nvPr>
            <p:extLst>
              <p:ext uri="{D42A27DB-BD31-4B8C-83A1-F6EECF244321}">
                <p14:modId xmlns:p14="http://schemas.microsoft.com/office/powerpoint/2010/main" val="1186574775"/>
              </p:ext>
            </p:extLst>
          </p:nvPr>
        </p:nvGraphicFramePr>
        <p:xfrm>
          <a:off x="3698697" y="1316518"/>
          <a:ext cx="6955605" cy="47452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文本框 4">
            <a:extLst>
              <a:ext uri="{FF2B5EF4-FFF2-40B4-BE49-F238E27FC236}">
                <a16:creationId xmlns:a16="http://schemas.microsoft.com/office/drawing/2014/main" id="{0FC7F129-06F2-4E14-83EE-F1CA98FF78C0}"/>
              </a:ext>
            </a:extLst>
          </p:cNvPr>
          <p:cNvSpPr txBox="1"/>
          <p:nvPr/>
        </p:nvSpPr>
        <p:spPr>
          <a:xfrm>
            <a:off x="1990028" y="266857"/>
            <a:ext cx="7202098"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总结</a:t>
            </a:r>
            <a:endParaRPr lang="en-US" altLang="zh-CN" sz="2800" b="1" dirty="0">
              <a:solidFill>
                <a:srgbClr val="0070C0"/>
              </a:solidFill>
              <a:ea typeface="+mj-ea"/>
            </a:endParaRPr>
          </a:p>
        </p:txBody>
      </p:sp>
      <p:sp>
        <p:nvSpPr>
          <p:cNvPr id="6" name="文本框 5">
            <a:extLst>
              <a:ext uri="{FF2B5EF4-FFF2-40B4-BE49-F238E27FC236}">
                <a16:creationId xmlns:a16="http://schemas.microsoft.com/office/drawing/2014/main" id="{D469E548-82D6-4998-BA7C-4462E568A701}"/>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
        <p:nvSpPr>
          <p:cNvPr id="15" name="矩形 14">
            <a:extLst>
              <a:ext uri="{FF2B5EF4-FFF2-40B4-BE49-F238E27FC236}">
                <a16:creationId xmlns:a16="http://schemas.microsoft.com/office/drawing/2014/main" id="{71C1E2AB-0ECC-4CEE-A094-5232B55BF50D}"/>
              </a:ext>
            </a:extLst>
          </p:cNvPr>
          <p:cNvSpPr/>
          <p:nvPr/>
        </p:nvSpPr>
        <p:spPr>
          <a:xfrm>
            <a:off x="7763642" y="1269108"/>
            <a:ext cx="3722866" cy="830997"/>
          </a:xfrm>
          <a:prstGeom prst="rect">
            <a:avLst/>
          </a:prstGeom>
        </p:spPr>
        <p:txBody>
          <a:bodyPr wrap="square">
            <a:spAutoFit/>
          </a:bodyPr>
          <a:lstStyle/>
          <a:p>
            <a:r>
              <a:rPr lang="zh-CN" altLang="en-US" sz="1600" dirty="0"/>
              <a:t>为农机导航配备功能全面的云端与手机端管理，则农机智能导航可快速从辅助人工导航转向无人农机。</a:t>
            </a:r>
          </a:p>
        </p:txBody>
      </p:sp>
      <p:sp>
        <p:nvSpPr>
          <p:cNvPr id="16" name="矩形 15">
            <a:extLst>
              <a:ext uri="{FF2B5EF4-FFF2-40B4-BE49-F238E27FC236}">
                <a16:creationId xmlns:a16="http://schemas.microsoft.com/office/drawing/2014/main" id="{965E044B-A891-4741-A30E-27B407F5372C}"/>
              </a:ext>
            </a:extLst>
          </p:cNvPr>
          <p:cNvSpPr/>
          <p:nvPr/>
        </p:nvSpPr>
        <p:spPr>
          <a:xfrm>
            <a:off x="6190636" y="6006368"/>
            <a:ext cx="5692961" cy="584775"/>
          </a:xfrm>
          <a:prstGeom prst="rect">
            <a:avLst/>
          </a:prstGeom>
        </p:spPr>
        <p:txBody>
          <a:bodyPr wrap="square">
            <a:spAutoFit/>
          </a:bodyPr>
          <a:lstStyle/>
          <a:p>
            <a:r>
              <a:rPr lang="zh-CN" altLang="en-US" sz="1600" dirty="0"/>
              <a:t>在后续的研究完全解决</a:t>
            </a:r>
            <a:r>
              <a:rPr lang="en-US" altLang="zh-CN" sz="1600" dirty="0"/>
              <a:t>GNSS</a:t>
            </a:r>
            <a:r>
              <a:rPr lang="zh-CN" altLang="en-US" sz="1600" dirty="0"/>
              <a:t>（</a:t>
            </a:r>
            <a:r>
              <a:rPr lang="en-US" altLang="zh-CN" sz="1600" dirty="0"/>
              <a:t>RTK-GPS</a:t>
            </a:r>
            <a:r>
              <a:rPr lang="zh-CN" altLang="en-US" sz="1600" dirty="0"/>
              <a:t>）以多信息融合技术决农机避障问题，</a:t>
            </a:r>
            <a:r>
              <a:rPr lang="zh-CN" altLang="zh-CN" sz="1600" dirty="0"/>
              <a:t>以多信息融合技术决农机避障问题，</a:t>
            </a:r>
            <a:endParaRPr lang="zh-CN" altLang="en-US" sz="1600" dirty="0"/>
          </a:p>
        </p:txBody>
      </p:sp>
      <p:graphicFrame>
        <p:nvGraphicFramePr>
          <p:cNvPr id="22" name="图示 21">
            <a:extLst>
              <a:ext uri="{FF2B5EF4-FFF2-40B4-BE49-F238E27FC236}">
                <a16:creationId xmlns:a16="http://schemas.microsoft.com/office/drawing/2014/main" id="{C23F96D6-C505-4177-9167-E16715FC4E02}"/>
              </a:ext>
            </a:extLst>
          </p:cNvPr>
          <p:cNvGraphicFramePr/>
          <p:nvPr>
            <p:extLst>
              <p:ext uri="{D42A27DB-BD31-4B8C-83A1-F6EECF244321}">
                <p14:modId xmlns:p14="http://schemas.microsoft.com/office/powerpoint/2010/main" val="120547132"/>
              </p:ext>
            </p:extLst>
          </p:nvPr>
        </p:nvGraphicFramePr>
        <p:xfrm>
          <a:off x="916378" y="1989173"/>
          <a:ext cx="2619910" cy="401719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4314952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14" name="任意多边形: 形状 413"/>
          <p:cNvSpPr/>
          <p:nvPr/>
        </p:nvSpPr>
        <p:spPr>
          <a:xfrm>
            <a:off x="8195577" y="0"/>
            <a:ext cx="4009778" cy="2486731"/>
          </a:xfrm>
          <a:custGeom>
            <a:avLst/>
            <a:gdLst>
              <a:gd name="connsiteX0" fmla="*/ 12046 w 4009778"/>
              <a:gd name="connsiteY0" fmla="*/ 0 h 2486731"/>
              <a:gd name="connsiteX1" fmla="*/ 4009778 w 4009778"/>
              <a:gd name="connsiteY1" fmla="*/ 0 h 2486731"/>
              <a:gd name="connsiteX2" fmla="*/ 4009778 w 4009778"/>
              <a:gd name="connsiteY2" fmla="*/ 951638 h 2486731"/>
              <a:gd name="connsiteX3" fmla="*/ 2474685 w 4009778"/>
              <a:gd name="connsiteY3" fmla="*/ 2486731 h 2486731"/>
              <a:gd name="connsiteX4" fmla="*/ 0 w 4009778"/>
              <a:gd name="connsiteY4" fmla="*/ 12046 h 2486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9778" h="2486731">
                <a:moveTo>
                  <a:pt x="12046" y="0"/>
                </a:moveTo>
                <a:lnTo>
                  <a:pt x="4009778" y="0"/>
                </a:lnTo>
                <a:lnTo>
                  <a:pt x="4009778" y="951638"/>
                </a:lnTo>
                <a:lnTo>
                  <a:pt x="2474685" y="2486731"/>
                </a:lnTo>
                <a:lnTo>
                  <a:pt x="0" y="12046"/>
                </a:lnTo>
                <a:close/>
              </a:path>
            </a:pathLst>
          </a:custGeom>
          <a:solidFill>
            <a:schemeClr val="accent1">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菱形 4"/>
          <p:cNvSpPr/>
          <p:nvPr/>
        </p:nvSpPr>
        <p:spPr>
          <a:xfrm>
            <a:off x="2796673" y="2008439"/>
            <a:ext cx="4937327" cy="4937327"/>
          </a:xfrm>
          <a:prstGeom prst="diamond">
            <a:avLst/>
          </a:prstGeom>
          <a:solidFill>
            <a:schemeClr val="accent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5" name="任意多边形: 形状 414"/>
          <p:cNvSpPr/>
          <p:nvPr/>
        </p:nvSpPr>
        <p:spPr>
          <a:xfrm>
            <a:off x="8210508" y="2482307"/>
            <a:ext cx="3994847" cy="4375693"/>
          </a:xfrm>
          <a:custGeom>
            <a:avLst/>
            <a:gdLst>
              <a:gd name="connsiteX0" fmla="*/ 2474686 w 4014726"/>
              <a:gd name="connsiteY0" fmla="*/ 0 h 4397467"/>
              <a:gd name="connsiteX1" fmla="*/ 4014726 w 4014726"/>
              <a:gd name="connsiteY1" fmla="*/ 1540041 h 4397467"/>
              <a:gd name="connsiteX2" fmla="*/ 4014726 w 4014726"/>
              <a:gd name="connsiteY2" fmla="*/ 3409331 h 4397467"/>
              <a:gd name="connsiteX3" fmla="*/ 3026590 w 4014726"/>
              <a:gd name="connsiteY3" fmla="*/ 4397467 h 4397467"/>
              <a:gd name="connsiteX4" fmla="*/ 1922782 w 4014726"/>
              <a:gd name="connsiteY4" fmla="*/ 4397467 h 4397467"/>
              <a:gd name="connsiteX5" fmla="*/ 0 w 4014726"/>
              <a:gd name="connsiteY5" fmla="*/ 2474686 h 4397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4726" h="4397467">
                <a:moveTo>
                  <a:pt x="2474686" y="0"/>
                </a:moveTo>
                <a:lnTo>
                  <a:pt x="4014726" y="1540041"/>
                </a:lnTo>
                <a:lnTo>
                  <a:pt x="4014726" y="3409331"/>
                </a:lnTo>
                <a:lnTo>
                  <a:pt x="3026590" y="4397467"/>
                </a:lnTo>
                <a:lnTo>
                  <a:pt x="1922782" y="4397467"/>
                </a:lnTo>
                <a:lnTo>
                  <a:pt x="0" y="2474686"/>
                </a:ln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1" name="任意多边形: 形状 410"/>
          <p:cNvSpPr/>
          <p:nvPr/>
        </p:nvSpPr>
        <p:spPr>
          <a:xfrm>
            <a:off x="10665271" y="930386"/>
            <a:ext cx="1540086" cy="3080171"/>
          </a:xfrm>
          <a:custGeom>
            <a:avLst/>
            <a:gdLst>
              <a:gd name="connsiteX0" fmla="*/ 1540086 w 1540086"/>
              <a:gd name="connsiteY0" fmla="*/ 0 h 3080171"/>
              <a:gd name="connsiteX1" fmla="*/ 1540086 w 1540086"/>
              <a:gd name="connsiteY1" fmla="*/ 3080171 h 3080171"/>
              <a:gd name="connsiteX2" fmla="*/ 0 w 1540086"/>
              <a:gd name="connsiteY2" fmla="*/ 1540086 h 3080171"/>
            </a:gdLst>
            <a:ahLst/>
            <a:cxnLst>
              <a:cxn ang="0">
                <a:pos x="connsiteX0" y="connsiteY0"/>
              </a:cxn>
              <a:cxn ang="0">
                <a:pos x="connsiteX1" y="connsiteY1"/>
              </a:cxn>
              <a:cxn ang="0">
                <a:pos x="connsiteX2" y="connsiteY2"/>
              </a:cxn>
            </a:cxnLst>
            <a:rect l="l" t="t" r="r" b="b"/>
            <a:pathLst>
              <a:path w="1540086" h="3080171">
                <a:moveTo>
                  <a:pt x="1540086" y="0"/>
                </a:moveTo>
                <a:lnTo>
                  <a:pt x="1540086" y="3080171"/>
                </a:lnTo>
                <a:lnTo>
                  <a:pt x="0" y="1540086"/>
                </a:lnTo>
                <a:close/>
              </a:path>
            </a:pathLst>
          </a:custGeom>
          <a:solidFill>
            <a:schemeClr val="accent1">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3" name="任意多边形: 形状 412"/>
          <p:cNvSpPr/>
          <p:nvPr/>
        </p:nvSpPr>
        <p:spPr>
          <a:xfrm>
            <a:off x="3261138" y="-7831"/>
            <a:ext cx="4949371" cy="2492455"/>
          </a:xfrm>
          <a:custGeom>
            <a:avLst/>
            <a:gdLst>
              <a:gd name="connsiteX0" fmla="*/ 17770 w 4949371"/>
              <a:gd name="connsiteY0" fmla="*/ 0 h 2492455"/>
              <a:gd name="connsiteX1" fmla="*/ 4931601 w 4949371"/>
              <a:gd name="connsiteY1" fmla="*/ 0 h 2492455"/>
              <a:gd name="connsiteX2" fmla="*/ 4949371 w 4949371"/>
              <a:gd name="connsiteY2" fmla="*/ 17770 h 2492455"/>
              <a:gd name="connsiteX3" fmla="*/ 2474686 w 4949371"/>
              <a:gd name="connsiteY3" fmla="*/ 2492455 h 2492455"/>
              <a:gd name="connsiteX4" fmla="*/ 0 w 4949371"/>
              <a:gd name="connsiteY4" fmla="*/ 17770 h 24924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9371" h="2492455">
                <a:moveTo>
                  <a:pt x="17770" y="0"/>
                </a:moveTo>
                <a:lnTo>
                  <a:pt x="4931601" y="0"/>
                </a:lnTo>
                <a:lnTo>
                  <a:pt x="4949371" y="17770"/>
                </a:lnTo>
                <a:lnTo>
                  <a:pt x="2474686" y="2492455"/>
                </a:lnTo>
                <a:lnTo>
                  <a:pt x="0" y="17770"/>
                </a:lnTo>
                <a:close/>
              </a:path>
            </a:pathLst>
          </a:custGeom>
          <a:solidFill>
            <a:schemeClr val="accent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7" name="任意多边形: 形状 416"/>
          <p:cNvSpPr/>
          <p:nvPr/>
        </p:nvSpPr>
        <p:spPr>
          <a:xfrm>
            <a:off x="0" y="5068207"/>
            <a:ext cx="1789793" cy="1789793"/>
          </a:xfrm>
          <a:custGeom>
            <a:avLst/>
            <a:gdLst>
              <a:gd name="connsiteX0" fmla="*/ 0 w 1789793"/>
              <a:gd name="connsiteY0" fmla="*/ 0 h 1789793"/>
              <a:gd name="connsiteX1" fmla="*/ 1789793 w 1789793"/>
              <a:gd name="connsiteY1" fmla="*/ 1789793 h 1789793"/>
              <a:gd name="connsiteX2" fmla="*/ 0 w 1789793"/>
              <a:gd name="connsiteY2" fmla="*/ 1789793 h 1789793"/>
            </a:gdLst>
            <a:ahLst/>
            <a:cxnLst>
              <a:cxn ang="0">
                <a:pos x="connsiteX0" y="connsiteY0"/>
              </a:cxn>
              <a:cxn ang="0">
                <a:pos x="connsiteX1" y="connsiteY1"/>
              </a:cxn>
              <a:cxn ang="0">
                <a:pos x="connsiteX2" y="connsiteY2"/>
              </a:cxn>
            </a:cxnLst>
            <a:rect l="l" t="t" r="r" b="b"/>
            <a:pathLst>
              <a:path w="1789793" h="1789793">
                <a:moveTo>
                  <a:pt x="0" y="0"/>
                </a:moveTo>
                <a:lnTo>
                  <a:pt x="1789793" y="1789793"/>
                </a:lnTo>
                <a:lnTo>
                  <a:pt x="0" y="1789793"/>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21" name="直接连接符 420"/>
          <p:cNvCxnSpPr/>
          <p:nvPr/>
        </p:nvCxnSpPr>
        <p:spPr>
          <a:xfrm flipH="1">
            <a:off x="687816" y="1933411"/>
            <a:ext cx="237119" cy="228600"/>
          </a:xfrm>
          <a:prstGeom prst="line">
            <a:avLst/>
          </a:prstGeom>
        </p:spPr>
        <p:style>
          <a:lnRef idx="1">
            <a:schemeClr val="accent1"/>
          </a:lnRef>
          <a:fillRef idx="0">
            <a:schemeClr val="accent1"/>
          </a:fillRef>
          <a:effectRef idx="0">
            <a:schemeClr val="accent1"/>
          </a:effectRef>
          <a:fontRef idx="minor">
            <a:schemeClr val="tx1"/>
          </a:fontRef>
        </p:style>
      </p:cxnSp>
      <p:sp>
        <p:nvSpPr>
          <p:cNvPr id="442" name="文本框 441"/>
          <p:cNvSpPr txBox="1"/>
          <p:nvPr/>
        </p:nvSpPr>
        <p:spPr>
          <a:xfrm>
            <a:off x="7423325" y="1933411"/>
            <a:ext cx="2646878" cy="830997"/>
          </a:xfrm>
          <a:prstGeom prst="rect">
            <a:avLst/>
          </a:prstGeom>
          <a:noFill/>
        </p:spPr>
        <p:txBody>
          <a:bodyPr wrap="none" rtlCol="0">
            <a:spAutoFit/>
            <a:scene3d>
              <a:camera prst="orthographicFront"/>
              <a:lightRig rig="threePt" dir="t"/>
            </a:scene3d>
            <a:sp3d contourW="12700"/>
          </a:bodyPr>
          <a:lstStyle/>
          <a:p>
            <a:pPr>
              <a:spcBef>
                <a:spcPct val="20000"/>
              </a:spcBef>
              <a:buFont typeface="Arial" charset="0"/>
              <a:buNone/>
            </a:pPr>
            <a:r>
              <a:rPr lang="zh-CN" altLang="en-US" sz="4800" b="1" dirty="0">
                <a:solidFill>
                  <a:schemeClr val="bg1"/>
                </a:solidFill>
                <a:latin typeface="黑体" pitchFamily="49" charset="-122"/>
                <a:ea typeface="黑体" pitchFamily="49" charset="-122"/>
                <a:sym typeface="Calibri" pitchFamily="34" charset="0"/>
              </a:rPr>
              <a:t>谢谢观看</a:t>
            </a:r>
          </a:p>
        </p:txBody>
      </p:sp>
      <p:sp>
        <p:nvSpPr>
          <p:cNvPr id="3" name="AutoShape 3"/>
          <p:cNvSpPr>
            <a:spLocks noChangeAspect="1" noChangeArrowheads="1" noTextEdit="1"/>
          </p:cNvSpPr>
          <p:nvPr/>
        </p:nvSpPr>
        <p:spPr bwMode="auto">
          <a:xfrm>
            <a:off x="366713" y="2162175"/>
            <a:ext cx="5729287" cy="4471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pic>
        <p:nvPicPr>
          <p:cNvPr id="1029" name="Picture 5"/>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0" b="98077" l="0" r="100000"/>
                    </a14:imgEffect>
                  </a14:imgLayer>
                </a14:imgProps>
              </a:ext>
              <a:ext uri="{28A0092B-C50C-407E-A947-70E740481C1C}">
                <a14:useLocalDpi xmlns:a14="http://schemas.microsoft.com/office/drawing/2010/main" val="0"/>
              </a:ext>
            </a:extLst>
          </a:blip>
          <a:srcRect/>
          <a:stretch>
            <a:fillRect/>
          </a:stretch>
        </p:blipFill>
        <p:spPr bwMode="auto">
          <a:xfrm>
            <a:off x="620209" y="2298594"/>
            <a:ext cx="5735637" cy="4479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6043813"/>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13"/>
                                        </p:tgtEl>
                                        <p:attrNameLst>
                                          <p:attrName>style.visibility</p:attrName>
                                        </p:attrNameLst>
                                      </p:cBhvr>
                                      <p:to>
                                        <p:strVal val="visible"/>
                                      </p:to>
                                    </p:set>
                                    <p:animEffect transition="in" filter="fade">
                                      <p:cBhvr>
                                        <p:cTn id="7" dur="500"/>
                                        <p:tgtEl>
                                          <p:spTgt spid="4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14"/>
                                        </p:tgtEl>
                                        <p:attrNameLst>
                                          <p:attrName>style.visibility</p:attrName>
                                        </p:attrNameLst>
                                      </p:cBhvr>
                                      <p:to>
                                        <p:strVal val="visible"/>
                                      </p:to>
                                    </p:set>
                                    <p:animEffect transition="in" filter="fade">
                                      <p:cBhvr>
                                        <p:cTn id="13" dur="500"/>
                                        <p:tgtEl>
                                          <p:spTgt spid="4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11"/>
                                        </p:tgtEl>
                                        <p:attrNameLst>
                                          <p:attrName>style.visibility</p:attrName>
                                        </p:attrNameLst>
                                      </p:cBhvr>
                                      <p:to>
                                        <p:strVal val="visible"/>
                                      </p:to>
                                    </p:set>
                                    <p:animEffect transition="in" filter="fade">
                                      <p:cBhvr>
                                        <p:cTn id="16" dur="500"/>
                                        <p:tgtEl>
                                          <p:spTgt spid="4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15"/>
                                        </p:tgtEl>
                                        <p:attrNameLst>
                                          <p:attrName>style.visibility</p:attrName>
                                        </p:attrNameLst>
                                      </p:cBhvr>
                                      <p:to>
                                        <p:strVal val="visible"/>
                                      </p:to>
                                    </p:set>
                                    <p:animEffect transition="in" filter="fade">
                                      <p:cBhvr>
                                        <p:cTn id="19" dur="500"/>
                                        <p:tgtEl>
                                          <p:spTgt spid="415"/>
                                        </p:tgtEl>
                                      </p:cBhvr>
                                    </p:animEffect>
                                  </p:childTnLst>
                                </p:cTn>
                              </p:par>
                            </p:childTnLst>
                          </p:cTn>
                        </p:par>
                        <p:par>
                          <p:cTn id="20" fill="hold">
                            <p:stCondLst>
                              <p:cond delay="500"/>
                            </p:stCondLst>
                            <p:childTnLst>
                              <p:par>
                                <p:cTn id="21" presetID="22" presetClass="entr" presetSubtype="1" fill="hold" nodeType="afterEffect">
                                  <p:stCondLst>
                                    <p:cond delay="0"/>
                                  </p:stCondLst>
                                  <p:childTnLst>
                                    <p:set>
                                      <p:cBhvr>
                                        <p:cTn id="22" dur="1" fill="hold">
                                          <p:stCondLst>
                                            <p:cond delay="0"/>
                                          </p:stCondLst>
                                        </p:cTn>
                                        <p:tgtEl>
                                          <p:spTgt spid="421"/>
                                        </p:tgtEl>
                                        <p:attrNameLst>
                                          <p:attrName>style.visibility</p:attrName>
                                        </p:attrNameLst>
                                      </p:cBhvr>
                                      <p:to>
                                        <p:strVal val="visible"/>
                                      </p:to>
                                    </p:set>
                                    <p:animEffect transition="in" filter="wipe(up)">
                                      <p:cBhvr>
                                        <p:cTn id="23" dur="500"/>
                                        <p:tgtEl>
                                          <p:spTgt spid="421"/>
                                        </p:tgtEl>
                                      </p:cBhvr>
                                    </p:animEffect>
                                  </p:childTnLst>
                                </p:cTn>
                              </p:par>
                            </p:childTnLst>
                          </p:cTn>
                        </p:par>
                        <p:par>
                          <p:cTn id="24" fill="hold">
                            <p:stCondLst>
                              <p:cond delay="1000"/>
                            </p:stCondLst>
                            <p:childTnLst>
                              <p:par>
                                <p:cTn id="25" presetID="42" presetClass="entr" presetSubtype="0" fill="hold" grpId="0" nodeType="afterEffect">
                                  <p:stCondLst>
                                    <p:cond delay="0"/>
                                  </p:stCondLst>
                                  <p:childTnLst>
                                    <p:set>
                                      <p:cBhvr>
                                        <p:cTn id="26" dur="1" fill="hold">
                                          <p:stCondLst>
                                            <p:cond delay="0"/>
                                          </p:stCondLst>
                                        </p:cTn>
                                        <p:tgtEl>
                                          <p:spTgt spid="442"/>
                                        </p:tgtEl>
                                        <p:attrNameLst>
                                          <p:attrName>style.visibility</p:attrName>
                                        </p:attrNameLst>
                                      </p:cBhvr>
                                      <p:to>
                                        <p:strVal val="visible"/>
                                      </p:to>
                                    </p:set>
                                    <p:animEffect transition="in" filter="fade">
                                      <p:cBhvr>
                                        <p:cTn id="27" dur="1000"/>
                                        <p:tgtEl>
                                          <p:spTgt spid="442"/>
                                        </p:tgtEl>
                                      </p:cBhvr>
                                    </p:animEffect>
                                    <p:anim calcmode="lin" valueType="num">
                                      <p:cBhvr>
                                        <p:cTn id="28" dur="1000" fill="hold"/>
                                        <p:tgtEl>
                                          <p:spTgt spid="442"/>
                                        </p:tgtEl>
                                        <p:attrNameLst>
                                          <p:attrName>ppt_x</p:attrName>
                                        </p:attrNameLst>
                                      </p:cBhvr>
                                      <p:tavLst>
                                        <p:tav tm="0">
                                          <p:val>
                                            <p:strVal val="#ppt_x"/>
                                          </p:val>
                                        </p:tav>
                                        <p:tav tm="100000">
                                          <p:val>
                                            <p:strVal val="#ppt_x"/>
                                          </p:val>
                                        </p:tav>
                                      </p:tavLst>
                                    </p:anim>
                                    <p:anim calcmode="lin" valueType="num">
                                      <p:cBhvr>
                                        <p:cTn id="29" dur="1000" fill="hold"/>
                                        <p:tgtEl>
                                          <p:spTgt spid="442"/>
                                        </p:tgtEl>
                                        <p:attrNameLst>
                                          <p:attrName>ppt_y</p:attrName>
                                        </p:attrNameLst>
                                      </p:cBhvr>
                                      <p:tavLst>
                                        <p:tav tm="0">
                                          <p:val>
                                            <p:strVal val="#ppt_y+.1"/>
                                          </p:val>
                                        </p:tav>
                                        <p:tav tm="100000">
                                          <p:val>
                                            <p:strVal val="#ppt_y"/>
                                          </p:val>
                                        </p:tav>
                                      </p:tavLst>
                                    </p:anim>
                                  </p:childTnLst>
                                </p:cTn>
                              </p:par>
                            </p:childTnLst>
                          </p:cTn>
                        </p:par>
                        <p:par>
                          <p:cTn id="30" fill="hold">
                            <p:stCondLst>
                              <p:cond delay="2000"/>
                            </p:stCondLst>
                            <p:childTnLst>
                              <p:par>
                                <p:cTn id="31" presetID="2" presetClass="entr" presetSubtype="12" fill="hold" grpId="0" nodeType="afterEffect">
                                  <p:stCondLst>
                                    <p:cond delay="0"/>
                                  </p:stCondLst>
                                  <p:childTnLst>
                                    <p:set>
                                      <p:cBhvr>
                                        <p:cTn id="32" dur="1" fill="hold">
                                          <p:stCondLst>
                                            <p:cond delay="0"/>
                                          </p:stCondLst>
                                        </p:cTn>
                                        <p:tgtEl>
                                          <p:spTgt spid="417"/>
                                        </p:tgtEl>
                                        <p:attrNameLst>
                                          <p:attrName>style.visibility</p:attrName>
                                        </p:attrNameLst>
                                      </p:cBhvr>
                                      <p:to>
                                        <p:strVal val="visible"/>
                                      </p:to>
                                    </p:set>
                                    <p:anim calcmode="lin" valueType="num">
                                      <p:cBhvr additive="base">
                                        <p:cTn id="33" dur="500" fill="hold"/>
                                        <p:tgtEl>
                                          <p:spTgt spid="417"/>
                                        </p:tgtEl>
                                        <p:attrNameLst>
                                          <p:attrName>ppt_x</p:attrName>
                                        </p:attrNameLst>
                                      </p:cBhvr>
                                      <p:tavLst>
                                        <p:tav tm="0">
                                          <p:val>
                                            <p:strVal val="0-#ppt_w/2"/>
                                          </p:val>
                                        </p:tav>
                                        <p:tav tm="100000">
                                          <p:val>
                                            <p:strVal val="#ppt_x"/>
                                          </p:val>
                                        </p:tav>
                                      </p:tavLst>
                                    </p:anim>
                                    <p:anim calcmode="lin" valueType="num">
                                      <p:cBhvr additive="base">
                                        <p:cTn id="34" dur="500" fill="hold"/>
                                        <p:tgtEl>
                                          <p:spTgt spid="4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4" grpId="0" animBg="1"/>
      <p:bldP spid="5" grpId="0" animBg="1"/>
      <p:bldP spid="415" grpId="0" animBg="1"/>
      <p:bldP spid="411" grpId="0" animBg="1"/>
      <p:bldP spid="413" grpId="0" animBg="1"/>
      <p:bldP spid="417" grpId="0" animBg="1"/>
      <p:bldP spid="44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887" y="2184327"/>
            <a:ext cx="3450056" cy="2719993"/>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nvGrpSpPr>
          <p:cNvPr id="20" name="组合 19"/>
          <p:cNvGrpSpPr/>
          <p:nvPr/>
        </p:nvGrpSpPr>
        <p:grpSpPr>
          <a:xfrm>
            <a:off x="1990028" y="266857"/>
            <a:ext cx="8052820" cy="794630"/>
            <a:chOff x="2983480" y="4169076"/>
            <a:chExt cx="8052820" cy="794630"/>
          </a:xfrm>
        </p:grpSpPr>
        <p:sp>
          <p:nvSpPr>
            <p:cNvPr id="21" name="文本框 20"/>
            <p:cNvSpPr txBox="1"/>
            <p:nvPr/>
          </p:nvSpPr>
          <p:spPr>
            <a:xfrm>
              <a:off x="2983480" y="4169076"/>
              <a:ext cx="4506661" cy="5835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投标人介绍</a:t>
              </a:r>
              <a:r>
                <a:rPr lang="en-US" altLang="zh-CN" sz="2800" b="1" dirty="0">
                  <a:solidFill>
                    <a:srgbClr val="152E52"/>
                  </a:solidFill>
                  <a:ea typeface="+mj-ea"/>
                </a:rPr>
                <a:t>-</a:t>
              </a:r>
              <a:r>
                <a:rPr lang="zh-CN" altLang="en-US" sz="2800" b="1" dirty="0">
                  <a:solidFill>
                    <a:srgbClr val="152E52"/>
                  </a:solidFill>
                  <a:ea typeface="+mj-ea"/>
                </a:rPr>
                <a:t>概况</a:t>
              </a:r>
              <a:endParaRPr lang="en-US" altLang="zh-CN" sz="2800" b="1" dirty="0">
                <a:solidFill>
                  <a:srgbClr val="0070C0"/>
                </a:solidFill>
                <a:ea typeface="+mj-ea"/>
              </a:endParaRPr>
            </a:p>
          </p:txBody>
        </p:sp>
        <p:sp>
          <p:nvSpPr>
            <p:cNvPr id="22" name="文本框 21"/>
            <p:cNvSpPr txBox="1"/>
            <p:nvPr/>
          </p:nvSpPr>
          <p:spPr>
            <a:xfrm>
              <a:off x="2983480" y="4625793"/>
              <a:ext cx="8052820" cy="337913"/>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Bidder</a:t>
              </a:r>
              <a:r>
                <a:rPr lang="zh-CN" altLang="en-US" sz="1400" dirty="0">
                  <a:solidFill>
                    <a:schemeClr val="bg1">
                      <a:lumMod val="65000"/>
                    </a:schemeClr>
                  </a:solidFill>
                  <a:latin typeface="+mj-ea"/>
                  <a:ea typeface="+mj-ea"/>
                </a:rPr>
                <a:t> </a:t>
              </a:r>
              <a:r>
                <a:rPr lang="en-US" altLang="zh-CN" sz="1400" dirty="0">
                  <a:solidFill>
                    <a:schemeClr val="bg1">
                      <a:lumMod val="65000"/>
                    </a:schemeClr>
                  </a:solidFill>
                  <a:latin typeface="+mj-ea"/>
                  <a:ea typeface="+mj-ea"/>
                </a:rPr>
                <a:t>Prospect</a:t>
              </a:r>
            </a:p>
          </p:txBody>
        </p:sp>
      </p:grpSp>
      <p:sp>
        <p:nvSpPr>
          <p:cNvPr id="2" name="矩形 1"/>
          <p:cNvSpPr/>
          <p:nvPr/>
        </p:nvSpPr>
        <p:spPr>
          <a:xfrm>
            <a:off x="5072142" y="1424600"/>
            <a:ext cx="6806168" cy="4524315"/>
          </a:xfrm>
          <a:prstGeom prst="rect">
            <a:avLst/>
          </a:prstGeom>
        </p:spPr>
        <p:txBody>
          <a:bodyPr wrap="square">
            <a:spAutoFit/>
          </a:bodyPr>
          <a:lstStyle/>
          <a:p>
            <a:r>
              <a:rPr lang="zh-CN" altLang="en-US" dirty="0"/>
              <a:t>    </a:t>
            </a:r>
            <a:r>
              <a:rPr lang="zh-CN" altLang="en-US" sz="2000" b="1" dirty="0"/>
              <a:t>主标单位：浙江大学</a:t>
            </a:r>
            <a:r>
              <a:rPr lang="en-US" altLang="zh-CN" sz="2000" b="1" dirty="0"/>
              <a:t>——</a:t>
            </a:r>
            <a:r>
              <a:rPr lang="zh-CN" altLang="en-US" sz="1400" b="1" dirty="0"/>
              <a:t>生物系统工程与食品科学学院</a:t>
            </a:r>
            <a:endParaRPr lang="en-US" altLang="zh-CN" sz="1400" b="1" dirty="0"/>
          </a:p>
          <a:p>
            <a:endParaRPr lang="en-US" altLang="zh-CN" dirty="0"/>
          </a:p>
          <a:p>
            <a:pPr marL="342900" indent="-342900">
              <a:buFont typeface="Wingdings" panose="05000000000000000000" pitchFamily="2" charset="2"/>
              <a:buChar char="ü"/>
            </a:pPr>
            <a:r>
              <a:rPr lang="en-US" altLang="zh-CN" sz="2000" b="1" dirty="0"/>
              <a:t>1999</a:t>
            </a:r>
            <a:r>
              <a:rPr lang="zh-CN" altLang="en-US" sz="2000" b="1" dirty="0"/>
              <a:t>年</a:t>
            </a:r>
            <a:r>
              <a:rPr lang="en-US" altLang="zh-CN" sz="2000" b="1" dirty="0"/>
              <a:t>7</a:t>
            </a:r>
            <a:r>
              <a:rPr lang="zh-CN" altLang="en-US" sz="2000" b="1" dirty="0"/>
              <a:t>月</a:t>
            </a:r>
            <a:r>
              <a:rPr lang="zh-CN" altLang="en-US" dirty="0"/>
              <a:t>成立     </a:t>
            </a:r>
            <a:r>
              <a:rPr lang="zh-CN" altLang="zh-CN" dirty="0"/>
              <a:t>教职工</a:t>
            </a:r>
            <a:r>
              <a:rPr lang="en-US" altLang="zh-CN" sz="2000" b="1" dirty="0"/>
              <a:t>156</a:t>
            </a:r>
            <a:r>
              <a:rPr lang="zh-CN" altLang="zh-CN" sz="2000" b="1" dirty="0"/>
              <a:t>人</a:t>
            </a:r>
            <a:r>
              <a:rPr lang="en-US" altLang="zh-CN" sz="2000" b="1" dirty="0"/>
              <a:t>     3</a:t>
            </a:r>
            <a:r>
              <a:rPr lang="zh-CN" altLang="zh-CN" sz="2000" b="1" dirty="0"/>
              <a:t>个</a:t>
            </a:r>
            <a:r>
              <a:rPr lang="zh-CN" altLang="zh-CN" dirty="0"/>
              <a:t>省重点科技创新团队</a:t>
            </a:r>
            <a:endParaRPr lang="en-US" altLang="zh-CN" dirty="0"/>
          </a:p>
          <a:p>
            <a:endParaRPr lang="en-US" altLang="zh-CN" b="1" dirty="0"/>
          </a:p>
          <a:p>
            <a:r>
              <a:rPr lang="zh-CN" altLang="en-US" dirty="0"/>
              <a:t>      国家杰出青年基金</a:t>
            </a:r>
            <a:r>
              <a:rPr lang="en-US" altLang="zh-CN" sz="2000" b="1" dirty="0"/>
              <a:t>1</a:t>
            </a:r>
            <a:r>
              <a:rPr lang="zh-CN" altLang="en-US" sz="2000" b="1" dirty="0"/>
              <a:t>项     </a:t>
            </a:r>
            <a:r>
              <a:rPr lang="zh-CN" altLang="en-US" dirty="0"/>
              <a:t>国家“</a:t>
            </a:r>
            <a:r>
              <a:rPr lang="en-US" altLang="zh-CN" dirty="0"/>
              <a:t>863”</a:t>
            </a:r>
            <a:r>
              <a:rPr lang="zh-CN" altLang="en-US" dirty="0"/>
              <a:t>计划项目</a:t>
            </a:r>
            <a:r>
              <a:rPr lang="en-US" altLang="zh-CN" sz="2000" b="1" dirty="0"/>
              <a:t>1</a:t>
            </a:r>
            <a:r>
              <a:rPr lang="zh-CN" altLang="en-US" sz="2000" b="1" dirty="0"/>
              <a:t>项</a:t>
            </a:r>
            <a:endParaRPr lang="en-US" altLang="zh-CN" sz="2000" b="1" dirty="0"/>
          </a:p>
          <a:p>
            <a:endParaRPr lang="en-US" altLang="zh-CN" sz="2000" b="1" dirty="0"/>
          </a:p>
          <a:p>
            <a:r>
              <a:rPr lang="zh-CN" altLang="en-US" dirty="0"/>
              <a:t>      国家重点研发项目</a:t>
            </a:r>
            <a:r>
              <a:rPr lang="en-US" altLang="zh-CN" sz="2000" b="1" dirty="0"/>
              <a:t>1</a:t>
            </a:r>
            <a:r>
              <a:rPr lang="zh-CN" altLang="en-US" sz="2000" b="1" dirty="0"/>
              <a:t>项    </a:t>
            </a:r>
            <a:r>
              <a:rPr lang="zh-CN" altLang="zh-CN" dirty="0"/>
              <a:t>国家科技支撑计划</a:t>
            </a:r>
            <a:r>
              <a:rPr lang="en-US" altLang="zh-CN" dirty="0"/>
              <a:t> </a:t>
            </a:r>
            <a:r>
              <a:rPr lang="en-US" altLang="zh-CN" sz="2000" b="1" dirty="0"/>
              <a:t>6</a:t>
            </a:r>
            <a:r>
              <a:rPr lang="zh-CN" altLang="zh-CN" sz="2000" b="1" dirty="0"/>
              <a:t>项</a:t>
            </a:r>
            <a:endParaRPr lang="en-US" altLang="zh-CN" sz="2000" b="1" dirty="0"/>
          </a:p>
          <a:p>
            <a:endParaRPr lang="en-US" altLang="zh-CN" sz="2000" b="1" dirty="0"/>
          </a:p>
          <a:p>
            <a:pPr marL="342900" indent="-342900">
              <a:buFont typeface="Wingdings" panose="05000000000000000000" pitchFamily="2" charset="2"/>
              <a:buChar char="ü"/>
            </a:pPr>
            <a:r>
              <a:rPr lang="zh-CN" altLang="en-US" dirty="0"/>
              <a:t>长期从事农机信息采集、自动导航无人驾驶装备、无人机农业航空、精细农业技术与设备、农业物联网与传感仪器、农业遥感与信息技术应用等方面的研究，在国内最早开展了农田信息实时检测、获取、监控方面的研究，先后承担了</a:t>
            </a:r>
            <a:r>
              <a:rPr lang="en-US" altLang="zh-CN" sz="2000" b="1" dirty="0"/>
              <a:t>60</a:t>
            </a:r>
            <a:r>
              <a:rPr lang="zh-CN" altLang="en-US" sz="2000" b="1" dirty="0"/>
              <a:t>余项国家和省部级重大课题</a:t>
            </a:r>
            <a:endParaRPr lang="en-US" altLang="zh-CN" sz="2000" b="1" dirty="0"/>
          </a:p>
          <a:p>
            <a:pPr marL="285750" indent="-285750">
              <a:buFont typeface="Wingdings" panose="05000000000000000000" pitchFamily="2" charset="2"/>
              <a:buChar char="ü"/>
            </a:pPr>
            <a:endParaRPr lang="en-US" altLang="zh-CN" sz="2000" b="1" dirty="0"/>
          </a:p>
          <a:p>
            <a:endParaRPr lang="en-US" altLang="zh-CN" b="1" dirty="0"/>
          </a:p>
        </p:txBody>
      </p:sp>
      <p:sp>
        <p:nvSpPr>
          <p:cNvPr id="16" name="椭圆 15"/>
          <p:cNvSpPr/>
          <p:nvPr/>
        </p:nvSpPr>
        <p:spPr>
          <a:xfrm>
            <a:off x="4074012" y="2369361"/>
            <a:ext cx="677863" cy="704850"/>
          </a:xfrm>
          <a:prstGeom prst="ellipse">
            <a:avLst/>
          </a:prstGeom>
          <a:solidFill>
            <a:srgbClr val="D9D9D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Oval 58"/>
          <p:cNvSpPr/>
          <p:nvPr/>
        </p:nvSpPr>
        <p:spPr>
          <a:xfrm>
            <a:off x="3527912" y="1748648"/>
            <a:ext cx="1082675" cy="1084263"/>
          </a:xfrm>
          <a:prstGeom prst="ellipse">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en-US" strike="noStrike" noProof="1"/>
          </a:p>
        </p:txBody>
      </p:sp>
      <p:sp>
        <p:nvSpPr>
          <p:cNvPr id="18" name="Oval 60"/>
          <p:cNvSpPr/>
          <p:nvPr/>
        </p:nvSpPr>
        <p:spPr>
          <a:xfrm>
            <a:off x="937112" y="4336273"/>
            <a:ext cx="708025" cy="706438"/>
          </a:xfrm>
          <a:prstGeom prst="ellipse">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en-US" strike="noStrike" noProof="1"/>
          </a:p>
        </p:txBody>
      </p:sp>
      <p:sp>
        <p:nvSpPr>
          <p:cNvPr id="24" name="Oval 62"/>
          <p:cNvSpPr/>
          <p:nvPr/>
        </p:nvSpPr>
        <p:spPr>
          <a:xfrm>
            <a:off x="757725" y="4183873"/>
            <a:ext cx="461963" cy="461963"/>
          </a:xfrm>
          <a:prstGeom prst="ellipse">
            <a:avLst/>
          </a:prstGeom>
          <a:solidFill>
            <a:srgbClr val="D9D9D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en-US" strike="noStrike" noProof="1"/>
          </a:p>
        </p:txBody>
      </p:sp>
      <p:sp>
        <p:nvSpPr>
          <p:cNvPr id="25" name="Oval 63"/>
          <p:cNvSpPr/>
          <p:nvPr/>
        </p:nvSpPr>
        <p:spPr>
          <a:xfrm>
            <a:off x="311637" y="4853798"/>
            <a:ext cx="461963" cy="461963"/>
          </a:xfrm>
          <a:prstGeom prst="ellipse">
            <a:avLst/>
          </a:prstGeom>
          <a:solidFill>
            <a:srgbClr val="D9D9D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en-US" strike="noStrike" noProof="1"/>
          </a:p>
        </p:txBody>
      </p:sp>
    </p:spTree>
    <p:extLst>
      <p:ext uri="{BB962C8B-B14F-4D97-AF65-F5344CB8AC3E}">
        <p14:creationId xmlns:p14="http://schemas.microsoft.com/office/powerpoint/2010/main" val="400099093"/>
      </p:ext>
    </p:extLst>
  </p:cSld>
  <p:clrMapOvr>
    <a:masterClrMapping/>
  </p:clrMapOvr>
  <p:transition spd="slow" advTm="0">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600" y="2214579"/>
            <a:ext cx="3740108" cy="2563019"/>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nvGrpSpPr>
          <p:cNvPr id="20" name="组合 19"/>
          <p:cNvGrpSpPr/>
          <p:nvPr/>
        </p:nvGrpSpPr>
        <p:grpSpPr>
          <a:xfrm>
            <a:off x="1990028" y="266857"/>
            <a:ext cx="8052820" cy="794630"/>
            <a:chOff x="2983480" y="4169076"/>
            <a:chExt cx="8052820" cy="794630"/>
          </a:xfrm>
        </p:grpSpPr>
        <p:sp>
          <p:nvSpPr>
            <p:cNvPr id="21" name="文本框 20"/>
            <p:cNvSpPr txBox="1"/>
            <p:nvPr/>
          </p:nvSpPr>
          <p:spPr>
            <a:xfrm>
              <a:off x="2983480" y="4169076"/>
              <a:ext cx="4506661" cy="5835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投标人介绍</a:t>
              </a:r>
              <a:r>
                <a:rPr lang="en-US" altLang="zh-CN" sz="2800" b="1" dirty="0">
                  <a:solidFill>
                    <a:srgbClr val="152E52"/>
                  </a:solidFill>
                  <a:ea typeface="+mj-ea"/>
                </a:rPr>
                <a:t>-</a:t>
              </a:r>
              <a:r>
                <a:rPr lang="zh-CN" altLang="en-US" sz="2800" b="1" dirty="0">
                  <a:solidFill>
                    <a:srgbClr val="152E52"/>
                  </a:solidFill>
                  <a:ea typeface="+mj-ea"/>
                </a:rPr>
                <a:t>概况</a:t>
              </a:r>
              <a:endParaRPr lang="en-US" altLang="zh-CN" sz="2800" b="1" dirty="0">
                <a:solidFill>
                  <a:srgbClr val="0070C0"/>
                </a:solidFill>
                <a:ea typeface="+mj-ea"/>
              </a:endParaRPr>
            </a:p>
          </p:txBody>
        </p:sp>
        <p:sp>
          <p:nvSpPr>
            <p:cNvPr id="22" name="文本框 21"/>
            <p:cNvSpPr txBox="1"/>
            <p:nvPr/>
          </p:nvSpPr>
          <p:spPr>
            <a:xfrm>
              <a:off x="2983480" y="4625793"/>
              <a:ext cx="8052820" cy="337913"/>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Bidder</a:t>
              </a:r>
              <a:r>
                <a:rPr lang="zh-CN" altLang="en-US" sz="1400" dirty="0">
                  <a:solidFill>
                    <a:schemeClr val="bg1">
                      <a:lumMod val="65000"/>
                    </a:schemeClr>
                  </a:solidFill>
                  <a:latin typeface="+mj-ea"/>
                  <a:ea typeface="+mj-ea"/>
                </a:rPr>
                <a:t> </a:t>
              </a:r>
              <a:r>
                <a:rPr lang="en-US" altLang="zh-CN" sz="1400" dirty="0">
                  <a:solidFill>
                    <a:schemeClr val="bg1">
                      <a:lumMod val="65000"/>
                    </a:schemeClr>
                  </a:solidFill>
                  <a:latin typeface="+mj-ea"/>
                  <a:ea typeface="+mj-ea"/>
                </a:rPr>
                <a:t>Prospect</a:t>
              </a:r>
            </a:p>
          </p:txBody>
        </p:sp>
      </p:grpSp>
      <p:sp>
        <p:nvSpPr>
          <p:cNvPr id="2" name="矩形 1"/>
          <p:cNvSpPr/>
          <p:nvPr/>
        </p:nvSpPr>
        <p:spPr>
          <a:xfrm>
            <a:off x="4945549" y="1327462"/>
            <a:ext cx="6806168" cy="4770537"/>
          </a:xfrm>
          <a:prstGeom prst="rect">
            <a:avLst/>
          </a:prstGeom>
        </p:spPr>
        <p:txBody>
          <a:bodyPr wrap="square">
            <a:spAutoFit/>
          </a:bodyPr>
          <a:lstStyle/>
          <a:p>
            <a:r>
              <a:rPr lang="zh-CN" altLang="en-US" dirty="0"/>
              <a:t>    </a:t>
            </a:r>
            <a:r>
              <a:rPr lang="zh-CN" altLang="en-US" sz="2000" b="1" dirty="0"/>
              <a:t>主标单位：浙江大学</a:t>
            </a:r>
            <a:r>
              <a:rPr lang="en-US" altLang="zh-CN" sz="2000" b="1" dirty="0"/>
              <a:t>——</a:t>
            </a:r>
            <a:r>
              <a:rPr lang="zh-CN" altLang="en-US" sz="1400" b="1" dirty="0"/>
              <a:t>生物系统工程与食品科学学院</a:t>
            </a:r>
            <a:endParaRPr lang="en-US" altLang="zh-CN" sz="1400" b="1" dirty="0"/>
          </a:p>
          <a:p>
            <a:endParaRPr lang="en-US" altLang="zh-CN" sz="2000" b="1" dirty="0"/>
          </a:p>
          <a:p>
            <a:pPr marL="285750" indent="-285750">
              <a:buFont typeface="Wingdings" panose="05000000000000000000" pitchFamily="2" charset="2"/>
              <a:buChar char="ü"/>
            </a:pPr>
            <a:r>
              <a:rPr lang="zh-CN" altLang="en-US" dirty="0"/>
              <a:t>发表了</a:t>
            </a:r>
            <a:r>
              <a:rPr lang="en-US" altLang="zh-CN" sz="2000" b="1" dirty="0"/>
              <a:t>50</a:t>
            </a:r>
            <a:r>
              <a:rPr lang="zh-CN" altLang="en-US" sz="2000" b="1" dirty="0"/>
              <a:t>多篇</a:t>
            </a:r>
            <a:r>
              <a:rPr lang="zh-CN" altLang="en-US" dirty="0"/>
              <a:t>高水平的研究论文，获得相关授权专利</a:t>
            </a:r>
            <a:r>
              <a:rPr lang="en-US" altLang="zh-CN" sz="2000" b="1" dirty="0"/>
              <a:t>20</a:t>
            </a:r>
            <a:r>
              <a:rPr lang="zh-CN" altLang="en-US" sz="2000" b="1" dirty="0"/>
              <a:t>多项</a:t>
            </a:r>
            <a:r>
              <a:rPr lang="zh-CN" altLang="en-US" dirty="0"/>
              <a:t>，获得授权发明专利</a:t>
            </a:r>
            <a:r>
              <a:rPr lang="en-US" altLang="zh-CN" sz="2000" b="1" dirty="0"/>
              <a:t>50</a:t>
            </a:r>
            <a:r>
              <a:rPr lang="zh-CN" altLang="en-US" sz="2000" b="1" dirty="0"/>
              <a:t>余项</a:t>
            </a:r>
            <a:r>
              <a:rPr lang="zh-CN" altLang="en-US" dirty="0"/>
              <a:t>，获国家科技进步二等奖</a:t>
            </a:r>
            <a:r>
              <a:rPr lang="en-US" altLang="zh-CN" dirty="0"/>
              <a:t>1</a:t>
            </a:r>
            <a:r>
              <a:rPr lang="zh-CN" altLang="en-US" dirty="0"/>
              <a:t>项，省部级一等奖</a:t>
            </a:r>
            <a:r>
              <a:rPr lang="en-US" altLang="zh-CN" dirty="0"/>
              <a:t>4</a:t>
            </a:r>
            <a:r>
              <a:rPr lang="zh-CN" altLang="en-US" dirty="0"/>
              <a:t>项、大北农科技奖</a:t>
            </a:r>
            <a:r>
              <a:rPr lang="en-US" altLang="zh-CN" dirty="0"/>
              <a:t>—</a:t>
            </a:r>
            <a:r>
              <a:rPr lang="zh-CN" altLang="en-US" dirty="0"/>
              <a:t>智慧农业奖、中国专利优秀奖等奖励荣誉。</a:t>
            </a:r>
            <a:endParaRPr lang="en-US" altLang="zh-CN" dirty="0"/>
          </a:p>
          <a:p>
            <a:pPr marL="285750" indent="-285750">
              <a:buFont typeface="Wingdings" panose="05000000000000000000" pitchFamily="2" charset="2"/>
              <a:buChar char="ü"/>
            </a:pPr>
            <a:endParaRPr lang="en-US" altLang="zh-CN" dirty="0"/>
          </a:p>
          <a:p>
            <a:pPr marL="285750" indent="-285750">
              <a:buFont typeface="Wingdings" panose="05000000000000000000" pitchFamily="2" charset="2"/>
              <a:buChar char="ü"/>
            </a:pPr>
            <a:r>
              <a:rPr lang="zh-CN" altLang="en-US" dirty="0"/>
              <a:t>自</a:t>
            </a:r>
            <a:r>
              <a:rPr lang="en-US" altLang="zh-CN" dirty="0"/>
              <a:t>2016</a:t>
            </a:r>
            <a:r>
              <a:rPr lang="zh-CN" altLang="en-US" dirty="0"/>
              <a:t>年以来承办了一批高水平国际、国内学术会议，如“</a:t>
            </a:r>
            <a:r>
              <a:rPr lang="zh-CN" altLang="en-US" sz="2000" b="1" dirty="0"/>
              <a:t>农业工程学科发展战略国际论坛</a:t>
            </a:r>
            <a:r>
              <a:rPr lang="zh-CN" altLang="en-US" dirty="0"/>
              <a:t>”（</a:t>
            </a:r>
            <a:r>
              <a:rPr lang="en-US" altLang="zh-CN" dirty="0"/>
              <a:t>2016</a:t>
            </a:r>
            <a:r>
              <a:rPr lang="zh-CN" altLang="en-US" dirty="0"/>
              <a:t>年</a:t>
            </a:r>
            <a:r>
              <a:rPr lang="en-US" altLang="zh-CN" dirty="0"/>
              <a:t>11</a:t>
            </a:r>
            <a:r>
              <a:rPr lang="zh-CN" altLang="en-US" dirty="0"/>
              <a:t>月</a:t>
            </a:r>
            <a:r>
              <a:rPr lang="en-US" altLang="zh-CN" dirty="0"/>
              <a:t>21</a:t>
            </a:r>
            <a:r>
              <a:rPr lang="zh-CN" altLang="en-US" dirty="0"/>
              <a:t>日</a:t>
            </a:r>
            <a:r>
              <a:rPr lang="en-US" altLang="zh-CN" dirty="0"/>
              <a:t>-22</a:t>
            </a:r>
            <a:r>
              <a:rPr lang="zh-CN" altLang="en-US" dirty="0"/>
              <a:t>日）、“</a:t>
            </a:r>
            <a:r>
              <a:rPr lang="zh-CN" altLang="en-US" sz="2000" b="1" dirty="0"/>
              <a:t>活性肽国际研讨会</a:t>
            </a:r>
            <a:r>
              <a:rPr lang="zh-CN" altLang="en-US" dirty="0"/>
              <a:t>”（</a:t>
            </a:r>
            <a:r>
              <a:rPr lang="en-US" altLang="zh-CN" dirty="0"/>
              <a:t>2017</a:t>
            </a:r>
            <a:r>
              <a:rPr lang="zh-CN" altLang="en-US" dirty="0"/>
              <a:t>年</a:t>
            </a:r>
            <a:r>
              <a:rPr lang="en-US" altLang="zh-CN" dirty="0"/>
              <a:t>5</a:t>
            </a:r>
            <a:r>
              <a:rPr lang="zh-CN" altLang="en-US" dirty="0"/>
              <a:t>月</a:t>
            </a:r>
            <a:r>
              <a:rPr lang="en-US" altLang="zh-CN" dirty="0"/>
              <a:t>26</a:t>
            </a:r>
            <a:r>
              <a:rPr lang="zh-CN" altLang="en-US" dirty="0"/>
              <a:t>日</a:t>
            </a:r>
            <a:r>
              <a:rPr lang="en-US" altLang="zh-CN" dirty="0"/>
              <a:t>-27</a:t>
            </a:r>
            <a:r>
              <a:rPr lang="zh-CN" altLang="en-US" dirty="0"/>
              <a:t>日）、“</a:t>
            </a:r>
            <a:r>
              <a:rPr lang="zh-CN" altLang="en-US" sz="2000" b="1" dirty="0"/>
              <a:t>中美农业生物环境与信息技术研讨会</a:t>
            </a:r>
            <a:r>
              <a:rPr lang="zh-CN" altLang="en-US" dirty="0"/>
              <a:t>” （</a:t>
            </a:r>
            <a:r>
              <a:rPr lang="en-US" altLang="zh-CN" dirty="0"/>
              <a:t>2017</a:t>
            </a:r>
            <a:r>
              <a:rPr lang="zh-CN" altLang="en-US" dirty="0"/>
              <a:t>年</a:t>
            </a:r>
            <a:r>
              <a:rPr lang="en-US" altLang="zh-CN" dirty="0"/>
              <a:t>6</a:t>
            </a:r>
            <a:r>
              <a:rPr lang="zh-CN" altLang="en-US" dirty="0"/>
              <a:t>月</a:t>
            </a:r>
            <a:r>
              <a:rPr lang="en-US" altLang="zh-CN" dirty="0"/>
              <a:t>13</a:t>
            </a:r>
            <a:r>
              <a:rPr lang="zh-CN" altLang="en-US" dirty="0"/>
              <a:t>日</a:t>
            </a:r>
            <a:r>
              <a:rPr lang="en-US" altLang="zh-CN" dirty="0"/>
              <a:t>-14</a:t>
            </a:r>
            <a:r>
              <a:rPr lang="zh-CN" altLang="en-US" dirty="0"/>
              <a:t>日）；每年接待来自境外知名高等院校或学术机构的专家、学者及交流访问团组在</a:t>
            </a:r>
            <a:r>
              <a:rPr lang="en-US" altLang="zh-CN" dirty="0"/>
              <a:t>50</a:t>
            </a:r>
            <a:r>
              <a:rPr lang="zh-CN" altLang="en-US" dirty="0"/>
              <a:t>批、</a:t>
            </a:r>
            <a:r>
              <a:rPr lang="en-US" altLang="zh-CN" dirty="0"/>
              <a:t>100</a:t>
            </a:r>
            <a:r>
              <a:rPr lang="zh-CN" altLang="en-US" dirty="0"/>
              <a:t>人次以上，每年选派教师、研究生、本科生出国、出境交流、访问或进修、学习在</a:t>
            </a:r>
            <a:r>
              <a:rPr lang="en-US" altLang="zh-CN" dirty="0"/>
              <a:t>100</a:t>
            </a:r>
            <a:r>
              <a:rPr lang="zh-CN" altLang="en-US" dirty="0"/>
              <a:t>人次以上。</a:t>
            </a:r>
            <a:endParaRPr lang="en-US" altLang="zh-CN" dirty="0"/>
          </a:p>
          <a:p>
            <a:pPr marL="285750" indent="-285750">
              <a:buFont typeface="Wingdings" panose="05000000000000000000" pitchFamily="2" charset="2"/>
              <a:buChar char="ü"/>
            </a:pPr>
            <a:endParaRPr lang="en-US" altLang="zh-CN" dirty="0"/>
          </a:p>
          <a:p>
            <a:pPr marL="285750" indent="-285750">
              <a:buFont typeface="Wingdings" panose="05000000000000000000" pitchFamily="2" charset="2"/>
              <a:buChar char="ü"/>
            </a:pPr>
            <a:endParaRPr lang="en-US" altLang="zh-CN" b="1" dirty="0"/>
          </a:p>
        </p:txBody>
      </p:sp>
      <p:sp>
        <p:nvSpPr>
          <p:cNvPr id="16" name="椭圆 15"/>
          <p:cNvSpPr/>
          <p:nvPr/>
        </p:nvSpPr>
        <p:spPr>
          <a:xfrm>
            <a:off x="4074012" y="2369361"/>
            <a:ext cx="677863" cy="704850"/>
          </a:xfrm>
          <a:prstGeom prst="ellipse">
            <a:avLst/>
          </a:prstGeom>
          <a:solidFill>
            <a:srgbClr val="D9D9D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zh-CN" altLang="en-US" strike="noStrike" noProof="1"/>
          </a:p>
        </p:txBody>
      </p:sp>
      <p:sp>
        <p:nvSpPr>
          <p:cNvPr id="17" name="Oval 58"/>
          <p:cNvSpPr/>
          <p:nvPr/>
        </p:nvSpPr>
        <p:spPr>
          <a:xfrm>
            <a:off x="3527912" y="1748648"/>
            <a:ext cx="1082675" cy="1084263"/>
          </a:xfrm>
          <a:prstGeom prst="ellipse">
            <a:avLst/>
          </a:pr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en-US" strike="noStrike" noProof="1"/>
          </a:p>
        </p:txBody>
      </p:sp>
      <p:sp>
        <p:nvSpPr>
          <p:cNvPr id="18" name="Oval 60"/>
          <p:cNvSpPr/>
          <p:nvPr/>
        </p:nvSpPr>
        <p:spPr>
          <a:xfrm>
            <a:off x="937112" y="4336273"/>
            <a:ext cx="708025" cy="706438"/>
          </a:xfrm>
          <a:prstGeom prst="ellipse">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en-US" strike="noStrike" noProof="1"/>
          </a:p>
        </p:txBody>
      </p:sp>
      <p:sp>
        <p:nvSpPr>
          <p:cNvPr id="24" name="Oval 62"/>
          <p:cNvSpPr/>
          <p:nvPr/>
        </p:nvSpPr>
        <p:spPr>
          <a:xfrm>
            <a:off x="757725" y="4183873"/>
            <a:ext cx="461963" cy="461963"/>
          </a:xfrm>
          <a:prstGeom prst="ellipse">
            <a:avLst/>
          </a:prstGeom>
          <a:solidFill>
            <a:srgbClr val="D9D9D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en-US" strike="noStrike" noProof="1"/>
          </a:p>
        </p:txBody>
      </p:sp>
      <p:sp>
        <p:nvSpPr>
          <p:cNvPr id="25" name="Oval 63"/>
          <p:cNvSpPr/>
          <p:nvPr/>
        </p:nvSpPr>
        <p:spPr>
          <a:xfrm>
            <a:off x="311637" y="4853798"/>
            <a:ext cx="461963" cy="461963"/>
          </a:xfrm>
          <a:prstGeom prst="ellipse">
            <a:avLst/>
          </a:prstGeom>
          <a:solidFill>
            <a:srgbClr val="D9D9D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endParaRPr lang="en-US" strike="noStrike" noProof="1"/>
          </a:p>
        </p:txBody>
      </p:sp>
    </p:spTree>
    <p:extLst>
      <p:ext uri="{BB962C8B-B14F-4D97-AF65-F5344CB8AC3E}">
        <p14:creationId xmlns:p14="http://schemas.microsoft.com/office/powerpoint/2010/main" val="1719363845"/>
      </p:ext>
    </p:extLst>
  </p:cSld>
  <p:clrMapOvr>
    <a:masterClrMapping/>
  </p:clrMapOvr>
  <p:transition spd="slow" advTm="0">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990028" y="266857"/>
            <a:ext cx="8052820" cy="775972"/>
            <a:chOff x="2983480" y="4169076"/>
            <a:chExt cx="8052820" cy="775972"/>
          </a:xfrm>
        </p:grpSpPr>
        <p:sp>
          <p:nvSpPr>
            <p:cNvPr id="40" name="文本框 39"/>
            <p:cNvSpPr txBox="1"/>
            <p:nvPr/>
          </p:nvSpPr>
          <p:spPr>
            <a:xfrm>
              <a:off x="2983480" y="4169076"/>
              <a:ext cx="4506661" cy="5835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概述</a:t>
              </a:r>
              <a:endParaRPr lang="en-US" altLang="zh-CN" sz="2800" b="1" dirty="0">
                <a:solidFill>
                  <a:srgbClr val="0070C0"/>
                </a:solidFill>
                <a:ea typeface="+mj-ea"/>
              </a:endParaRPr>
            </a:p>
          </p:txBody>
        </p:sp>
        <p:sp>
          <p:nvSpPr>
            <p:cNvPr id="41" name="文本框 40"/>
            <p:cNvSpPr txBox="1"/>
            <p:nvPr/>
          </p:nvSpPr>
          <p:spPr>
            <a:xfrm>
              <a:off x="2983480" y="4625793"/>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grpSp>
      <p:sp>
        <p:nvSpPr>
          <p:cNvPr id="45" name="矩形 44"/>
          <p:cNvSpPr/>
          <p:nvPr/>
        </p:nvSpPr>
        <p:spPr>
          <a:xfrm>
            <a:off x="3262312" y="1555341"/>
            <a:ext cx="7805415" cy="1055939"/>
          </a:xfrm>
          <a:prstGeom prst="rect">
            <a:avLst/>
          </a:prstGeom>
          <a:noFill/>
          <a:ln w="19050">
            <a:solidFill>
              <a:schemeClr val="accent1"/>
            </a:solid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46" name="矩形 45"/>
          <p:cNvSpPr/>
          <p:nvPr/>
        </p:nvSpPr>
        <p:spPr>
          <a:xfrm>
            <a:off x="4094704" y="1341562"/>
            <a:ext cx="4689352" cy="46365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sz="2000" dirty="0"/>
              <a:t>重要保障</a:t>
            </a:r>
            <a:endParaRPr lang="zh-CN" altLang="en-US" sz="2000" dirty="0">
              <a:solidFill>
                <a:schemeClr val="bg1"/>
              </a:solidFill>
              <a:latin typeface="微软雅黑" panose="020B0503020204020204" pitchFamily="34" charset="-122"/>
              <a:ea typeface="微软雅黑" panose="020B0503020204020204" pitchFamily="34" charset="-122"/>
              <a:sym typeface="+mn-ea"/>
            </a:endParaRPr>
          </a:p>
        </p:txBody>
      </p:sp>
      <p:sp>
        <p:nvSpPr>
          <p:cNvPr id="47" name="六边形 46"/>
          <p:cNvSpPr/>
          <p:nvPr/>
        </p:nvSpPr>
        <p:spPr>
          <a:xfrm>
            <a:off x="774978" y="3142178"/>
            <a:ext cx="1588089" cy="1368469"/>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sz="2400" dirty="0">
                <a:latin typeface="微软雅黑" panose="020B0503020204020204" pitchFamily="34" charset="-122"/>
                <a:ea typeface="微软雅黑" panose="020B0503020204020204" pitchFamily="34" charset="-122"/>
              </a:rPr>
              <a:t>概述</a:t>
            </a:r>
          </a:p>
        </p:txBody>
      </p:sp>
      <p:cxnSp>
        <p:nvCxnSpPr>
          <p:cNvPr id="48" name="直接箭头连接符 7"/>
          <p:cNvCxnSpPr>
            <a:stCxn id="50" idx="5"/>
            <a:endCxn id="46" idx="1"/>
          </p:cNvCxnSpPr>
          <p:nvPr/>
        </p:nvCxnSpPr>
        <p:spPr>
          <a:xfrm flipV="1">
            <a:off x="2020950" y="2168115"/>
            <a:ext cx="1241362" cy="974063"/>
          </a:xfrm>
          <a:prstGeom prst="straightConnector1">
            <a:avLst/>
          </a:prstGeom>
          <a:ln>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49" name="直接箭头连接符 8"/>
          <p:cNvCxnSpPr>
            <a:stCxn id="50" idx="0"/>
            <a:endCxn id="55" idx="1"/>
          </p:cNvCxnSpPr>
          <p:nvPr/>
        </p:nvCxnSpPr>
        <p:spPr>
          <a:xfrm flipV="1">
            <a:off x="2363067" y="3825143"/>
            <a:ext cx="899160" cy="1270"/>
          </a:xfrm>
          <a:prstGeom prst="straightConnector1">
            <a:avLst/>
          </a:prstGeom>
          <a:ln>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50" name="直接箭头连接符 9"/>
          <p:cNvCxnSpPr/>
          <p:nvPr/>
        </p:nvCxnSpPr>
        <p:spPr>
          <a:xfrm>
            <a:off x="2020950" y="4510647"/>
            <a:ext cx="1241362" cy="969836"/>
          </a:xfrm>
          <a:prstGeom prst="straightConnector1">
            <a:avLst/>
          </a:prstGeom>
          <a:ln>
            <a:solidFill>
              <a:schemeClr val="accent2"/>
            </a:solidFill>
            <a:tailEnd type="arrow"/>
          </a:ln>
        </p:spPr>
        <p:style>
          <a:lnRef idx="1">
            <a:schemeClr val="accent1"/>
          </a:lnRef>
          <a:fillRef idx="0">
            <a:schemeClr val="accent1"/>
          </a:fillRef>
          <a:effectRef idx="0">
            <a:schemeClr val="accent1"/>
          </a:effectRef>
          <a:fontRef idx="minor">
            <a:schemeClr val="tx1"/>
          </a:fontRef>
        </p:style>
      </p:cxnSp>
      <p:sp>
        <p:nvSpPr>
          <p:cNvPr id="51" name="TextBox 9"/>
          <p:cNvSpPr txBox="1"/>
          <p:nvPr/>
        </p:nvSpPr>
        <p:spPr>
          <a:xfrm>
            <a:off x="3456305" y="1900656"/>
            <a:ext cx="7416800" cy="523252"/>
          </a:xfrm>
          <a:prstGeom prst="rect">
            <a:avLst/>
          </a:prstGeom>
          <a:noFill/>
        </p:spPr>
        <p:txBody>
          <a:bodyPr wrap="square" lIns="91472" tIns="45736" rIns="91472" bIns="45736" rtlCol="0">
            <a:spAutoFit/>
          </a:bodyPr>
          <a:lstStyle/>
          <a:p>
            <a:r>
              <a:rPr lang="zh-CN" altLang="en-US" sz="1400" dirty="0"/>
              <a:t>农机的自动导航技术是实现农业机械智能化和自动化的重要保障，能够</a:t>
            </a:r>
            <a:r>
              <a:rPr lang="zh-CN" altLang="en-US" sz="1400" b="1" dirty="0"/>
              <a:t>避免</a:t>
            </a:r>
            <a:r>
              <a:rPr lang="zh-CN" altLang="en-US" sz="1400" dirty="0"/>
              <a:t>因为疲劳驾驶造成的</a:t>
            </a:r>
            <a:r>
              <a:rPr lang="zh-CN" altLang="en-US" sz="1400" b="1" dirty="0"/>
              <a:t>安全问题</a:t>
            </a:r>
            <a:r>
              <a:rPr lang="zh-CN" altLang="en-US" sz="1400" dirty="0"/>
              <a:t>，同时有效的</a:t>
            </a:r>
            <a:r>
              <a:rPr lang="zh-CN" altLang="en-US" sz="1400" b="1" dirty="0"/>
              <a:t>提高</a:t>
            </a:r>
            <a:r>
              <a:rPr lang="zh-CN" altLang="en-US" sz="1400" dirty="0"/>
              <a:t>整体作业过程中的</a:t>
            </a:r>
            <a:r>
              <a:rPr lang="zh-CN" altLang="en-US" sz="1400" b="1" dirty="0"/>
              <a:t>精度</a:t>
            </a:r>
            <a:r>
              <a:rPr lang="zh-CN" altLang="en-US" sz="1400" dirty="0"/>
              <a:t>，</a:t>
            </a:r>
            <a:r>
              <a:rPr lang="zh-CN" altLang="en-US" sz="1400" b="1" dirty="0"/>
              <a:t>提高</a:t>
            </a:r>
            <a:r>
              <a:rPr lang="zh-CN" altLang="en-US" sz="1400" dirty="0"/>
              <a:t>工作的</a:t>
            </a:r>
            <a:r>
              <a:rPr lang="zh-CN" altLang="en-US" sz="1400" b="1" dirty="0"/>
              <a:t>效率</a:t>
            </a:r>
          </a:p>
        </p:txBody>
      </p:sp>
      <p:sp>
        <p:nvSpPr>
          <p:cNvPr id="52" name="矩形 51"/>
          <p:cNvSpPr/>
          <p:nvPr/>
        </p:nvSpPr>
        <p:spPr>
          <a:xfrm>
            <a:off x="3262312" y="3212160"/>
            <a:ext cx="7805415" cy="1055304"/>
          </a:xfrm>
          <a:prstGeom prst="rect">
            <a:avLst/>
          </a:prstGeom>
          <a:noFill/>
          <a:ln w="19050">
            <a:solidFill>
              <a:schemeClr val="accent1"/>
            </a:solid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53" name="矩形 52"/>
          <p:cNvSpPr/>
          <p:nvPr/>
        </p:nvSpPr>
        <p:spPr>
          <a:xfrm>
            <a:off x="4094704" y="2997746"/>
            <a:ext cx="4689352" cy="46365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sz="2000" dirty="0">
                <a:solidFill>
                  <a:schemeClr val="bg1"/>
                </a:solidFill>
                <a:latin typeface="微软雅黑" panose="020B0503020204020204" pitchFamily="34" charset="-122"/>
                <a:ea typeface="微软雅黑" panose="020B0503020204020204" pitchFamily="34" charset="-122"/>
                <a:sym typeface="+mn-ea"/>
              </a:rPr>
              <a:t>涉及领域</a:t>
            </a:r>
          </a:p>
        </p:txBody>
      </p:sp>
      <p:sp>
        <p:nvSpPr>
          <p:cNvPr id="54" name="矩形 53"/>
          <p:cNvSpPr/>
          <p:nvPr/>
        </p:nvSpPr>
        <p:spPr>
          <a:xfrm>
            <a:off x="3262312" y="4867709"/>
            <a:ext cx="7805415" cy="1120715"/>
          </a:xfrm>
          <a:prstGeom prst="rect">
            <a:avLst/>
          </a:prstGeom>
          <a:noFill/>
          <a:ln w="19050">
            <a:solidFill>
              <a:schemeClr val="accent1"/>
            </a:solidFill>
          </a:ln>
          <a:extLst>
            <a:ext uri="{909E8E84-426E-40DD-AFC4-6F175D3DCCD1}">
              <a14:hiddenFill xmlns:a14="http://schemas.microsoft.com/office/drawing/2010/main">
                <a:solidFill>
                  <a:schemeClr val="bg1">
                    <a:lumMod val="95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55" name="矩形 54"/>
          <p:cNvSpPr/>
          <p:nvPr/>
        </p:nvSpPr>
        <p:spPr>
          <a:xfrm>
            <a:off x="4094704" y="4653930"/>
            <a:ext cx="4689352" cy="46365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r>
              <a:rPr lang="zh-CN" altLang="en-US" sz="2000" dirty="0">
                <a:solidFill>
                  <a:schemeClr val="bg1"/>
                </a:solidFill>
                <a:latin typeface="微软雅黑" panose="020B0503020204020204" pitchFamily="34" charset="-122"/>
                <a:ea typeface="微软雅黑" panose="020B0503020204020204" pitchFamily="34" charset="-122"/>
                <a:sym typeface="+mn-ea"/>
              </a:rPr>
              <a:t>国家重视</a:t>
            </a:r>
          </a:p>
        </p:txBody>
      </p:sp>
      <p:sp>
        <p:nvSpPr>
          <p:cNvPr id="56" name="TextBox 9"/>
          <p:cNvSpPr txBox="1"/>
          <p:nvPr/>
        </p:nvSpPr>
        <p:spPr>
          <a:xfrm>
            <a:off x="3456305" y="3556624"/>
            <a:ext cx="7416800" cy="523252"/>
          </a:xfrm>
          <a:prstGeom prst="rect">
            <a:avLst/>
          </a:prstGeom>
          <a:noFill/>
        </p:spPr>
        <p:txBody>
          <a:bodyPr wrap="square" lIns="91472" tIns="45736" rIns="91472" bIns="45736" rtlCol="0">
            <a:spAutoFit/>
          </a:bodyPr>
          <a:lstStyle/>
          <a:p>
            <a:r>
              <a:rPr lang="zh-CN" altLang="en-US" sz="1400" dirty="0"/>
              <a:t>包括计算机应用、电子电气、现代控制、液压电机等，主要完成</a:t>
            </a:r>
            <a:r>
              <a:rPr lang="zh-CN" altLang="en-US" sz="1400" b="1" dirty="0"/>
              <a:t>四个任务</a:t>
            </a:r>
            <a:r>
              <a:rPr lang="zh-CN" altLang="en-US" sz="1400" dirty="0"/>
              <a:t>：</a:t>
            </a:r>
            <a:endParaRPr lang="en-US" altLang="zh-CN" sz="1400" dirty="0"/>
          </a:p>
          <a:p>
            <a:r>
              <a:rPr lang="zh-CN" altLang="en-US" sz="1400" dirty="0"/>
              <a:t>农机高精度定位</a:t>
            </a:r>
            <a:r>
              <a:rPr lang="en-US" altLang="zh-CN" sz="1400" dirty="0"/>
              <a:t>——</a:t>
            </a:r>
            <a:r>
              <a:rPr lang="zh-CN" altLang="en-US" sz="1400" dirty="0"/>
              <a:t>路径规划与路径跟踪</a:t>
            </a:r>
            <a:r>
              <a:rPr lang="en-US" altLang="zh-CN" sz="1400" dirty="0"/>
              <a:t>——</a:t>
            </a:r>
            <a:r>
              <a:rPr lang="zh-CN" altLang="en-US" sz="1400" dirty="0"/>
              <a:t>自动转向</a:t>
            </a:r>
            <a:r>
              <a:rPr lang="en-US" altLang="zh-CN" sz="1400" dirty="0"/>
              <a:t>——</a:t>
            </a:r>
            <a:r>
              <a:rPr lang="zh-CN" altLang="en-US" sz="1400" dirty="0"/>
              <a:t>实时避障</a:t>
            </a:r>
            <a:endParaRPr lang="en-US" altLang="zh-CN" sz="1400" dirty="0"/>
          </a:p>
        </p:txBody>
      </p:sp>
      <p:sp>
        <p:nvSpPr>
          <p:cNvPr id="57" name="TextBox 9"/>
          <p:cNvSpPr txBox="1"/>
          <p:nvPr/>
        </p:nvSpPr>
        <p:spPr>
          <a:xfrm>
            <a:off x="3456305" y="5393684"/>
            <a:ext cx="7416800" cy="307809"/>
          </a:xfrm>
          <a:prstGeom prst="rect">
            <a:avLst/>
          </a:prstGeom>
          <a:noFill/>
        </p:spPr>
        <p:txBody>
          <a:bodyPr wrap="square" lIns="91472" tIns="45736" rIns="91472" bIns="45736" rtlCol="0">
            <a:spAutoFit/>
          </a:bodyPr>
          <a:lstStyle/>
          <a:p>
            <a:r>
              <a:rPr lang="zh-CN" altLang="en-US" sz="1400" dirty="0"/>
              <a:t>国</a:t>
            </a:r>
            <a:r>
              <a:rPr lang="zh-CN" altLang="zh-CN" sz="1400" dirty="0"/>
              <a:t>家 “十二五”发展规划</a:t>
            </a:r>
            <a:r>
              <a:rPr lang="zh-CN" altLang="en-US" sz="1400" dirty="0"/>
              <a:t>、“智能化农机技术与装备”国家</a:t>
            </a:r>
            <a:r>
              <a:rPr lang="en-US" altLang="zh-CN" sz="1400" dirty="0"/>
              <a:t>863</a:t>
            </a:r>
            <a:r>
              <a:rPr lang="zh-CN" altLang="en-US" sz="1400" dirty="0"/>
              <a:t>重大项目</a:t>
            </a:r>
          </a:p>
        </p:txBody>
      </p:sp>
    </p:spTree>
  </p:cSld>
  <p:clrMapOvr>
    <a:masterClrMapping/>
  </p:clrMapOvr>
  <p:transition spd="slow" advTm="0">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90028" y="266857"/>
            <a:ext cx="4506661" cy="5835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高精度农机定位</a:t>
            </a:r>
            <a:endParaRPr lang="en-US" altLang="zh-CN" sz="2800" b="1" dirty="0">
              <a:solidFill>
                <a:srgbClr val="0070C0"/>
              </a:solidFill>
              <a:ea typeface="+mj-ea"/>
            </a:endParaRPr>
          </a:p>
        </p:txBody>
      </p:sp>
      <p:sp>
        <p:nvSpPr>
          <p:cNvPr id="3" name="文本框 2"/>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graphicFrame>
        <p:nvGraphicFramePr>
          <p:cNvPr id="4" name="图示 3"/>
          <p:cNvGraphicFramePr/>
          <p:nvPr>
            <p:extLst>
              <p:ext uri="{D42A27DB-BD31-4B8C-83A1-F6EECF244321}">
                <p14:modId xmlns:p14="http://schemas.microsoft.com/office/powerpoint/2010/main" val="667553336"/>
              </p:ext>
            </p:extLst>
          </p:nvPr>
        </p:nvGraphicFramePr>
        <p:xfrm>
          <a:off x="3390537" y="1173457"/>
          <a:ext cx="8418286" cy="5095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图片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0397" y="2142308"/>
            <a:ext cx="2799262" cy="1843695"/>
          </a:xfrm>
          <a:prstGeom prst="ellipse">
            <a:avLst/>
          </a:prstGeom>
          <a:ln>
            <a:noFill/>
          </a:ln>
          <a:effectLst>
            <a:softEdge rad="112500"/>
          </a:effectLst>
        </p:spPr>
      </p:pic>
      <p:sp>
        <p:nvSpPr>
          <p:cNvPr id="6" name="文本框 5"/>
          <p:cNvSpPr txBox="1"/>
          <p:nvPr/>
        </p:nvSpPr>
        <p:spPr>
          <a:xfrm>
            <a:off x="61079" y="4211184"/>
            <a:ext cx="3857898" cy="646331"/>
          </a:xfrm>
          <a:prstGeom prst="rect">
            <a:avLst/>
          </a:prstGeom>
          <a:noFill/>
        </p:spPr>
        <p:txBody>
          <a:bodyPr wrap="square" rtlCol="0">
            <a:spAutoFit/>
          </a:bodyPr>
          <a:lstStyle/>
          <a:p>
            <a:pPr algn="ctr"/>
            <a:r>
              <a:rPr lang="en-US" altLang="zh-CN" sz="2000" b="1" dirty="0">
                <a:latin typeface="Microsoft YaHei UI" panose="020B0503020204020204" pitchFamily="34" charset="-122"/>
                <a:ea typeface="Microsoft YaHei UI" panose="020B0503020204020204" pitchFamily="34" charset="-122"/>
              </a:rPr>
              <a:t>GNSS</a:t>
            </a:r>
          </a:p>
          <a:p>
            <a:pPr algn="ctr"/>
            <a:r>
              <a:rPr lang="en-US" altLang="zh-CN" sz="1600" dirty="0">
                <a:latin typeface="Microsoft YaHei UI" panose="020B0503020204020204" pitchFamily="34" charset="-122"/>
                <a:ea typeface="Microsoft YaHei UI" panose="020B0503020204020204" pitchFamily="34" charset="-122"/>
              </a:rPr>
              <a:t>Global Navigation Satellite System</a:t>
            </a:r>
            <a:endParaRPr lang="zh-CN" altLang="en-US" sz="1600" dirty="0">
              <a:latin typeface="Microsoft YaHei UI" panose="020B0503020204020204" pitchFamily="34" charset="-122"/>
              <a:ea typeface="Microsoft YaHei UI" panose="020B0503020204020204" pitchFamily="34" charset="-122"/>
            </a:endParaRPr>
          </a:p>
        </p:txBody>
      </p:sp>
      <p:sp>
        <p:nvSpPr>
          <p:cNvPr id="7" name="文本框 6"/>
          <p:cNvSpPr txBox="1"/>
          <p:nvPr/>
        </p:nvSpPr>
        <p:spPr>
          <a:xfrm>
            <a:off x="3651567" y="1771250"/>
            <a:ext cx="630301" cy="369332"/>
          </a:xfrm>
          <a:prstGeom prst="rect">
            <a:avLst/>
          </a:prstGeom>
          <a:noFill/>
        </p:spPr>
        <p:txBody>
          <a:bodyPr wrap="none" rtlCol="0">
            <a:spAutoFit/>
          </a:bodyPr>
          <a:lstStyle/>
          <a:p>
            <a:r>
              <a:rPr lang="en-US" altLang="zh-CN" dirty="0">
                <a:latin typeface="Microsoft YaHei UI" panose="020B0503020204020204" pitchFamily="34" charset="-122"/>
                <a:ea typeface="Microsoft YaHei UI" panose="020B0503020204020204" pitchFamily="34" charset="-122"/>
              </a:rPr>
              <a:t>GPS</a:t>
            </a:r>
            <a:endParaRPr lang="zh-CN" altLang="en-US" dirty="0">
              <a:latin typeface="Microsoft YaHei UI" panose="020B0503020204020204" pitchFamily="34" charset="-122"/>
              <a:ea typeface="Microsoft YaHei UI" panose="020B0503020204020204" pitchFamily="34" charset="-122"/>
            </a:endParaRPr>
          </a:p>
        </p:txBody>
      </p:sp>
      <p:sp>
        <p:nvSpPr>
          <p:cNvPr id="8" name="文本框 7"/>
          <p:cNvSpPr txBox="1"/>
          <p:nvPr/>
        </p:nvSpPr>
        <p:spPr>
          <a:xfrm>
            <a:off x="3958521" y="2972932"/>
            <a:ext cx="928459" cy="276999"/>
          </a:xfrm>
          <a:prstGeom prst="rect">
            <a:avLst/>
          </a:prstGeom>
          <a:noFill/>
        </p:spPr>
        <p:txBody>
          <a:bodyPr wrap="none" rtlCol="0">
            <a:spAutoFit/>
          </a:bodyPr>
          <a:lstStyle/>
          <a:p>
            <a:r>
              <a:rPr lang="en-US" altLang="zh-CN" sz="1200" dirty="0"/>
              <a:t>GLONASS</a:t>
            </a:r>
            <a:endParaRPr lang="zh-CN" altLang="en-US" sz="1200" dirty="0">
              <a:latin typeface="Microsoft YaHei UI" panose="020B0503020204020204" pitchFamily="34" charset="-122"/>
              <a:ea typeface="Microsoft YaHei UI" panose="020B0503020204020204" pitchFamily="34" charset="-122"/>
            </a:endParaRPr>
          </a:p>
        </p:txBody>
      </p:sp>
      <p:sp>
        <p:nvSpPr>
          <p:cNvPr id="9" name="文本框 8"/>
          <p:cNvSpPr txBox="1"/>
          <p:nvPr/>
        </p:nvSpPr>
        <p:spPr>
          <a:xfrm>
            <a:off x="4099586" y="4108290"/>
            <a:ext cx="646331" cy="369332"/>
          </a:xfrm>
          <a:prstGeom prst="rect">
            <a:avLst/>
          </a:prstGeom>
          <a:noFill/>
        </p:spPr>
        <p:txBody>
          <a:bodyPr wrap="none" rtlCol="0">
            <a:spAutoFit/>
          </a:bodyPr>
          <a:lstStyle/>
          <a:p>
            <a:r>
              <a:rPr lang="zh-CN" altLang="en-US" dirty="0">
                <a:latin typeface="Microsoft YaHei UI" panose="020B0503020204020204" pitchFamily="34" charset="-122"/>
                <a:ea typeface="Microsoft YaHei UI" panose="020B0503020204020204" pitchFamily="34" charset="-122"/>
              </a:rPr>
              <a:t>北斗</a:t>
            </a:r>
          </a:p>
        </p:txBody>
      </p:sp>
      <p:sp>
        <p:nvSpPr>
          <p:cNvPr id="10" name="文本框 9"/>
          <p:cNvSpPr txBox="1"/>
          <p:nvPr/>
        </p:nvSpPr>
        <p:spPr>
          <a:xfrm>
            <a:off x="3642859" y="5303010"/>
            <a:ext cx="646331" cy="369332"/>
          </a:xfrm>
          <a:prstGeom prst="rect">
            <a:avLst/>
          </a:prstGeom>
          <a:noFill/>
        </p:spPr>
        <p:txBody>
          <a:bodyPr wrap="none" rtlCol="0">
            <a:spAutoFit/>
          </a:bodyPr>
          <a:lstStyle/>
          <a:p>
            <a:r>
              <a:rPr lang="zh-CN" altLang="en-US" dirty="0">
                <a:latin typeface="Microsoft YaHei UI" panose="020B0503020204020204" pitchFamily="34" charset="-122"/>
                <a:ea typeface="Microsoft YaHei UI" panose="020B0503020204020204" pitchFamily="34" charset="-122"/>
              </a:rPr>
              <a:t>其他</a:t>
            </a:r>
          </a:p>
        </p:txBody>
      </p:sp>
    </p:spTree>
    <p:extLst>
      <p:ext uri="{BB962C8B-B14F-4D97-AF65-F5344CB8AC3E}">
        <p14:creationId xmlns:p14="http://schemas.microsoft.com/office/powerpoint/2010/main" val="1949618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90028" y="266857"/>
            <a:ext cx="4506661" cy="5835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高精度农机定位</a:t>
            </a:r>
            <a:endParaRPr lang="en-US" altLang="zh-CN" sz="2800" b="1" dirty="0">
              <a:solidFill>
                <a:srgbClr val="0070C0"/>
              </a:solidFill>
              <a:ea typeface="+mj-ea"/>
            </a:endParaRPr>
          </a:p>
        </p:txBody>
      </p:sp>
      <p:graphicFrame>
        <p:nvGraphicFramePr>
          <p:cNvPr id="11" name="图示 10"/>
          <p:cNvGraphicFramePr/>
          <p:nvPr>
            <p:extLst>
              <p:ext uri="{D42A27DB-BD31-4B8C-83A1-F6EECF244321}">
                <p14:modId xmlns:p14="http://schemas.microsoft.com/office/powerpoint/2010/main" val="3464265886"/>
              </p:ext>
            </p:extLst>
          </p:nvPr>
        </p:nvGraphicFramePr>
        <p:xfrm>
          <a:off x="0" y="1375955"/>
          <a:ext cx="7739017" cy="47362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2" name="图片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75054" y="1822579"/>
            <a:ext cx="3581220" cy="2797518"/>
          </a:xfrm>
          <a:prstGeom prst="ellipse">
            <a:avLst/>
          </a:prstGeom>
          <a:ln>
            <a:noFill/>
          </a:ln>
          <a:effectLst>
            <a:softEdge rad="112500"/>
          </a:effectLst>
        </p:spPr>
      </p:pic>
      <p:sp>
        <p:nvSpPr>
          <p:cNvPr id="13" name="文本框 12"/>
          <p:cNvSpPr txBox="1"/>
          <p:nvPr/>
        </p:nvSpPr>
        <p:spPr>
          <a:xfrm>
            <a:off x="7975054" y="4803367"/>
            <a:ext cx="3857898" cy="646331"/>
          </a:xfrm>
          <a:prstGeom prst="rect">
            <a:avLst/>
          </a:prstGeom>
          <a:noFill/>
        </p:spPr>
        <p:txBody>
          <a:bodyPr wrap="square" rtlCol="0">
            <a:spAutoFit/>
          </a:bodyPr>
          <a:lstStyle/>
          <a:p>
            <a:pPr algn="ctr"/>
            <a:r>
              <a:rPr lang="en-US" altLang="zh-CN" sz="2000" b="1" dirty="0">
                <a:latin typeface="Microsoft YaHei UI" panose="020B0503020204020204" pitchFamily="34" charset="-122"/>
                <a:ea typeface="Microsoft YaHei UI" panose="020B0503020204020204" pitchFamily="34" charset="-122"/>
              </a:rPr>
              <a:t>INS</a:t>
            </a:r>
          </a:p>
          <a:p>
            <a:pPr algn="ctr"/>
            <a:r>
              <a:rPr lang="en-US" altLang="zh-CN" sz="1600" dirty="0">
                <a:latin typeface="Microsoft YaHei UI" panose="020B0503020204020204" pitchFamily="34" charset="-122"/>
                <a:ea typeface="Microsoft YaHei UI" panose="020B0503020204020204" pitchFamily="34" charset="-122"/>
              </a:rPr>
              <a:t>Inertial Navigation System</a:t>
            </a:r>
            <a:endParaRPr lang="zh-CN" altLang="en-US" sz="1600" dirty="0">
              <a:latin typeface="Microsoft YaHei UI" panose="020B0503020204020204" pitchFamily="34" charset="-122"/>
              <a:ea typeface="Microsoft YaHei UI" panose="020B0503020204020204" pitchFamily="34" charset="-122"/>
            </a:endParaRPr>
          </a:p>
        </p:txBody>
      </p:sp>
      <p:sp>
        <p:nvSpPr>
          <p:cNvPr id="6" name="文本框 5">
            <a:extLst>
              <a:ext uri="{FF2B5EF4-FFF2-40B4-BE49-F238E27FC236}">
                <a16:creationId xmlns:a16="http://schemas.microsoft.com/office/drawing/2014/main" id="{AB511178-0F50-49A0-91A0-666826B46E8F}"/>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Tree>
    <p:extLst>
      <p:ext uri="{BB962C8B-B14F-4D97-AF65-F5344CB8AC3E}">
        <p14:creationId xmlns:p14="http://schemas.microsoft.com/office/powerpoint/2010/main" val="9279407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90028" y="266857"/>
            <a:ext cx="4506661" cy="5835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zh-CN" altLang="en-US" sz="2800" b="1" dirty="0">
                <a:solidFill>
                  <a:srgbClr val="0070C0"/>
                </a:solidFill>
                <a:ea typeface="+mj-ea"/>
              </a:rPr>
              <a:t>高精度农机定位</a:t>
            </a:r>
            <a:endParaRPr lang="en-US" altLang="zh-CN" sz="2800" b="1" dirty="0">
              <a:solidFill>
                <a:srgbClr val="0070C0"/>
              </a:solidFill>
              <a:ea typeface="+mj-ea"/>
            </a:endParaRPr>
          </a:p>
        </p:txBody>
      </p:sp>
      <p:sp>
        <p:nvSpPr>
          <p:cNvPr id="3" name="矩形 2"/>
          <p:cNvSpPr/>
          <p:nvPr/>
        </p:nvSpPr>
        <p:spPr>
          <a:xfrm>
            <a:off x="1485223" y="1067192"/>
            <a:ext cx="2821606" cy="400110"/>
          </a:xfrm>
          <a:prstGeom prst="rect">
            <a:avLst/>
          </a:prstGeom>
        </p:spPr>
        <p:txBody>
          <a:bodyPr wrap="none">
            <a:spAutoFit/>
          </a:bodyPr>
          <a:lstStyle/>
          <a:p>
            <a:r>
              <a:rPr lang="en-US" altLang="zh-CN" sz="2000" b="1" dirty="0">
                <a:solidFill>
                  <a:srgbClr val="000000"/>
                </a:solidFill>
                <a:latin typeface="+mn-ea"/>
              </a:rPr>
              <a:t>INS/GPS</a:t>
            </a:r>
            <a:r>
              <a:rPr lang="zh-CN" altLang="zh-CN" sz="2000" b="1" dirty="0">
                <a:solidFill>
                  <a:srgbClr val="000000"/>
                </a:solidFill>
                <a:latin typeface="+mn-ea"/>
                <a:cs typeface="Times New Roman" panose="02020603050405020304" pitchFamily="18" charset="0"/>
              </a:rPr>
              <a:t>组合导航系统</a:t>
            </a:r>
            <a:endParaRPr lang="zh-CN" altLang="en-US" sz="2000" b="1" dirty="0">
              <a:latin typeface="+mn-ea"/>
            </a:endParaRPr>
          </a:p>
        </p:txBody>
      </p:sp>
      <p:sp>
        <p:nvSpPr>
          <p:cNvPr id="4" name="矩形 3"/>
          <p:cNvSpPr/>
          <p:nvPr/>
        </p:nvSpPr>
        <p:spPr>
          <a:xfrm>
            <a:off x="1485222" y="1531258"/>
            <a:ext cx="9400491" cy="646331"/>
          </a:xfrm>
          <a:prstGeom prst="rect">
            <a:avLst/>
          </a:prstGeom>
        </p:spPr>
        <p:txBody>
          <a:bodyPr wrap="square">
            <a:spAutoFit/>
          </a:bodyPr>
          <a:lstStyle/>
          <a:p>
            <a:pPr algn="just"/>
            <a:r>
              <a:rPr lang="zh-CN" altLang="zh-CN" dirty="0">
                <a:solidFill>
                  <a:srgbClr val="000000"/>
                </a:solidFill>
                <a:latin typeface="+mj-ea"/>
                <a:ea typeface="+mj-ea"/>
                <a:cs typeface="Times New Roman" panose="02020603050405020304" pitchFamily="18" charset="0"/>
              </a:rPr>
              <a:t>既可以充分利用</a:t>
            </a:r>
            <a:r>
              <a:rPr lang="en-US" altLang="zh-CN" dirty="0">
                <a:solidFill>
                  <a:srgbClr val="000000"/>
                </a:solidFill>
                <a:latin typeface="+mj-ea"/>
                <a:ea typeface="+mj-ea"/>
              </a:rPr>
              <a:t>INS</a:t>
            </a:r>
            <a:r>
              <a:rPr lang="zh-CN" altLang="zh-CN" dirty="0">
                <a:solidFill>
                  <a:srgbClr val="000000"/>
                </a:solidFill>
                <a:latin typeface="+mj-ea"/>
                <a:ea typeface="+mj-ea"/>
                <a:cs typeface="Times New Roman" panose="02020603050405020304" pitchFamily="18" charset="0"/>
              </a:rPr>
              <a:t>系统</a:t>
            </a:r>
            <a:r>
              <a:rPr lang="zh-CN" altLang="zh-CN" b="1" dirty="0">
                <a:solidFill>
                  <a:srgbClr val="FF0000"/>
                </a:solidFill>
                <a:latin typeface="+mj-ea"/>
                <a:ea typeface="+mj-ea"/>
                <a:cs typeface="Times New Roman" panose="02020603050405020304" pitchFamily="18" charset="0"/>
              </a:rPr>
              <a:t>良好的短期性能</a:t>
            </a:r>
            <a:r>
              <a:rPr lang="zh-CN" altLang="zh-CN" dirty="0">
                <a:solidFill>
                  <a:srgbClr val="000000"/>
                </a:solidFill>
                <a:latin typeface="+mj-ea"/>
                <a:ea typeface="+mj-ea"/>
                <a:cs typeface="Times New Roman" panose="02020603050405020304" pitchFamily="18" charset="0"/>
              </a:rPr>
              <a:t>和</a:t>
            </a:r>
            <a:r>
              <a:rPr lang="en-US" altLang="zh-CN" dirty="0">
                <a:solidFill>
                  <a:srgbClr val="000000"/>
                </a:solidFill>
                <a:latin typeface="+mj-ea"/>
                <a:ea typeface="+mj-ea"/>
              </a:rPr>
              <a:t>GPS</a:t>
            </a:r>
            <a:r>
              <a:rPr lang="zh-CN" altLang="zh-CN" dirty="0">
                <a:solidFill>
                  <a:srgbClr val="000000"/>
                </a:solidFill>
                <a:latin typeface="+mj-ea"/>
                <a:ea typeface="+mj-ea"/>
                <a:cs typeface="Times New Roman" panose="02020603050405020304" pitchFamily="18" charset="0"/>
              </a:rPr>
              <a:t>导航高精度定位的</a:t>
            </a:r>
            <a:r>
              <a:rPr lang="zh-CN" altLang="zh-CN" b="1" dirty="0">
                <a:solidFill>
                  <a:srgbClr val="FF0000"/>
                </a:solidFill>
                <a:latin typeface="+mj-ea"/>
                <a:ea typeface="+mj-ea"/>
                <a:cs typeface="Times New Roman" panose="02020603050405020304" pitchFamily="18" charset="0"/>
              </a:rPr>
              <a:t>长期稳定性</a:t>
            </a:r>
            <a:r>
              <a:rPr lang="zh-CN" altLang="zh-CN" dirty="0">
                <a:solidFill>
                  <a:srgbClr val="000000"/>
                </a:solidFill>
                <a:latin typeface="+mj-ea"/>
                <a:ea typeface="+mj-ea"/>
                <a:cs typeface="Times New Roman" panose="02020603050405020304" pitchFamily="18" charset="0"/>
              </a:rPr>
              <a:t>，又能弥补</a:t>
            </a:r>
            <a:r>
              <a:rPr lang="en-US" altLang="zh-CN" dirty="0">
                <a:solidFill>
                  <a:srgbClr val="000000"/>
                </a:solidFill>
                <a:latin typeface="+mj-ea"/>
                <a:ea typeface="+mj-ea"/>
              </a:rPr>
              <a:t>SINS</a:t>
            </a:r>
            <a:r>
              <a:rPr lang="zh-CN" altLang="zh-CN" dirty="0">
                <a:solidFill>
                  <a:srgbClr val="000000"/>
                </a:solidFill>
                <a:latin typeface="+mj-ea"/>
                <a:ea typeface="+mj-ea"/>
                <a:cs typeface="Times New Roman" panose="02020603050405020304" pitchFamily="18" charset="0"/>
              </a:rPr>
              <a:t>系统误差积累和</a:t>
            </a:r>
            <a:r>
              <a:rPr lang="en-US" altLang="zh-CN" dirty="0">
                <a:solidFill>
                  <a:srgbClr val="000000"/>
                </a:solidFill>
                <a:latin typeface="+mj-ea"/>
                <a:ea typeface="+mj-ea"/>
              </a:rPr>
              <a:t>GPS</a:t>
            </a:r>
            <a:r>
              <a:rPr lang="zh-CN" altLang="zh-CN" dirty="0">
                <a:solidFill>
                  <a:srgbClr val="000000"/>
                </a:solidFill>
                <a:latin typeface="+mj-ea"/>
                <a:ea typeface="+mj-ea"/>
                <a:cs typeface="Times New Roman" panose="02020603050405020304" pitchFamily="18" charset="0"/>
              </a:rPr>
              <a:t>自主性差、釆样率偏低的缺陷，使系统的</a:t>
            </a:r>
            <a:r>
              <a:rPr lang="zh-CN" altLang="zh-CN" b="1" dirty="0">
                <a:solidFill>
                  <a:srgbClr val="FF0000"/>
                </a:solidFill>
                <a:latin typeface="+mj-ea"/>
                <a:ea typeface="+mj-ea"/>
                <a:cs typeface="Times New Roman" panose="02020603050405020304" pitchFamily="18" charset="0"/>
              </a:rPr>
              <a:t>精度和动态能力</a:t>
            </a:r>
            <a:r>
              <a:rPr lang="zh-CN" altLang="zh-CN" dirty="0">
                <a:solidFill>
                  <a:srgbClr val="000000"/>
                </a:solidFill>
                <a:latin typeface="+mj-ea"/>
                <a:ea typeface="+mj-ea"/>
                <a:cs typeface="Times New Roman" panose="02020603050405020304" pitchFamily="18" charset="0"/>
              </a:rPr>
              <a:t>同步提高</a:t>
            </a:r>
            <a:endParaRPr lang="zh-CN" altLang="en-US" dirty="0">
              <a:latin typeface="+mj-ea"/>
              <a:ea typeface="+mj-ea"/>
            </a:endParaRPr>
          </a:p>
        </p:txBody>
      </p:sp>
      <p:sp>
        <p:nvSpPr>
          <p:cNvPr id="5" name="矩形 4"/>
          <p:cNvSpPr/>
          <p:nvPr/>
        </p:nvSpPr>
        <p:spPr>
          <a:xfrm>
            <a:off x="1485222" y="1467302"/>
            <a:ext cx="9400491" cy="779509"/>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8" name="图示 7"/>
          <p:cNvGraphicFramePr/>
          <p:nvPr>
            <p:extLst>
              <p:ext uri="{D42A27DB-BD31-4B8C-83A1-F6EECF244321}">
                <p14:modId xmlns:p14="http://schemas.microsoft.com/office/powerpoint/2010/main" val="3623012725"/>
              </p:ext>
            </p:extLst>
          </p:nvPr>
        </p:nvGraphicFramePr>
        <p:xfrm>
          <a:off x="1814286" y="2394857"/>
          <a:ext cx="8270240" cy="37608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文本框 6">
            <a:extLst>
              <a:ext uri="{FF2B5EF4-FFF2-40B4-BE49-F238E27FC236}">
                <a16:creationId xmlns:a16="http://schemas.microsoft.com/office/drawing/2014/main" id="{101C8387-B52C-4509-AB0D-B04A19CAAC50}"/>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Tree>
    <p:extLst>
      <p:ext uri="{BB962C8B-B14F-4D97-AF65-F5344CB8AC3E}">
        <p14:creationId xmlns:p14="http://schemas.microsoft.com/office/powerpoint/2010/main" val="2264055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90028" y="266857"/>
            <a:ext cx="5452991"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en-US" altLang="zh-CN" sz="2800" b="1" dirty="0">
                <a:solidFill>
                  <a:srgbClr val="0070C0"/>
                </a:solidFill>
                <a:ea typeface="+mj-ea"/>
              </a:rPr>
              <a:t>GNSS</a:t>
            </a:r>
            <a:r>
              <a:rPr lang="zh-CN" altLang="en-US" sz="2800" b="1" dirty="0">
                <a:solidFill>
                  <a:srgbClr val="0070C0"/>
                </a:solidFill>
                <a:ea typeface="+mj-ea"/>
              </a:rPr>
              <a:t>技术导航现状</a:t>
            </a:r>
            <a:endParaRPr lang="en-US" altLang="zh-CN" sz="2800" b="1" dirty="0">
              <a:solidFill>
                <a:srgbClr val="0070C0"/>
              </a:solidFill>
              <a:ea typeface="+mj-ea"/>
            </a:endParaRPr>
          </a:p>
        </p:txBody>
      </p:sp>
      <p:graphicFrame>
        <p:nvGraphicFramePr>
          <p:cNvPr id="11" name="图示 10">
            <a:extLst>
              <a:ext uri="{FF2B5EF4-FFF2-40B4-BE49-F238E27FC236}">
                <a16:creationId xmlns:a16="http://schemas.microsoft.com/office/drawing/2014/main" id="{B9F9CBC9-707C-42D7-8305-00C37CA3519C}"/>
              </a:ext>
            </a:extLst>
          </p:cNvPr>
          <p:cNvGraphicFramePr/>
          <p:nvPr>
            <p:extLst>
              <p:ext uri="{D42A27DB-BD31-4B8C-83A1-F6EECF244321}">
                <p14:modId xmlns:p14="http://schemas.microsoft.com/office/powerpoint/2010/main" val="191661946"/>
              </p:ext>
            </p:extLst>
          </p:nvPr>
        </p:nvGraphicFramePr>
        <p:xfrm>
          <a:off x="1880556" y="2071857"/>
          <a:ext cx="8430888" cy="23221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矩形 6">
            <a:extLst>
              <a:ext uri="{FF2B5EF4-FFF2-40B4-BE49-F238E27FC236}">
                <a16:creationId xmlns:a16="http://schemas.microsoft.com/office/drawing/2014/main" id="{61C71A0D-AE83-42AF-BCEE-EAAB41944897}"/>
              </a:ext>
            </a:extLst>
          </p:cNvPr>
          <p:cNvSpPr/>
          <p:nvPr/>
        </p:nvSpPr>
        <p:spPr>
          <a:xfrm>
            <a:off x="1534361" y="4455892"/>
            <a:ext cx="9123279" cy="646331"/>
          </a:xfrm>
          <a:prstGeom prst="rect">
            <a:avLst/>
          </a:prstGeom>
        </p:spPr>
        <p:txBody>
          <a:bodyPr wrap="square">
            <a:spAutoFit/>
          </a:bodyPr>
          <a:lstStyle/>
          <a:p>
            <a:r>
              <a:rPr lang="zh-CN" altLang="en-US" dirty="0"/>
              <a:t>目前国外学者对于</a:t>
            </a:r>
            <a:r>
              <a:rPr lang="en-US" altLang="zh-CN" dirty="0"/>
              <a:t>RTK-GPS</a:t>
            </a:r>
            <a:r>
              <a:rPr lang="zh-CN" altLang="en-US" dirty="0"/>
              <a:t>在农业上的应用的研究主要集中在如何保证误差最小化的情况下降低系统的成本，较为有效的做法就是将</a:t>
            </a:r>
            <a:r>
              <a:rPr lang="en-US" altLang="zh-CN" dirty="0"/>
              <a:t>RTK-GPS</a:t>
            </a:r>
            <a:r>
              <a:rPr lang="zh-CN" altLang="en-US" dirty="0"/>
              <a:t>与其他模块相结合进行组合导航。</a:t>
            </a:r>
          </a:p>
        </p:txBody>
      </p:sp>
      <p:graphicFrame>
        <p:nvGraphicFramePr>
          <p:cNvPr id="14" name="图示 13">
            <a:extLst>
              <a:ext uri="{FF2B5EF4-FFF2-40B4-BE49-F238E27FC236}">
                <a16:creationId xmlns:a16="http://schemas.microsoft.com/office/drawing/2014/main" id="{AA3A8B18-0A96-4CD8-B02A-F966A63DBEDA}"/>
              </a:ext>
            </a:extLst>
          </p:cNvPr>
          <p:cNvGraphicFramePr/>
          <p:nvPr>
            <p:extLst>
              <p:ext uri="{D42A27DB-BD31-4B8C-83A1-F6EECF244321}">
                <p14:modId xmlns:p14="http://schemas.microsoft.com/office/powerpoint/2010/main" val="1910120294"/>
              </p:ext>
            </p:extLst>
          </p:nvPr>
        </p:nvGraphicFramePr>
        <p:xfrm>
          <a:off x="1382569" y="5102223"/>
          <a:ext cx="9123279" cy="146243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5" name="矩形 14">
            <a:extLst>
              <a:ext uri="{FF2B5EF4-FFF2-40B4-BE49-F238E27FC236}">
                <a16:creationId xmlns:a16="http://schemas.microsoft.com/office/drawing/2014/main" id="{21A77DAE-88E8-45F8-986D-327163EDA1BD}"/>
              </a:ext>
            </a:extLst>
          </p:cNvPr>
          <p:cNvSpPr/>
          <p:nvPr/>
        </p:nvSpPr>
        <p:spPr>
          <a:xfrm>
            <a:off x="1534361" y="1203400"/>
            <a:ext cx="6306535" cy="707886"/>
          </a:xfrm>
          <a:prstGeom prst="rect">
            <a:avLst/>
          </a:prstGeom>
        </p:spPr>
        <p:txBody>
          <a:bodyPr wrap="none">
            <a:spAutoFit/>
          </a:bodyPr>
          <a:lstStyle/>
          <a:p>
            <a:r>
              <a:rPr lang="zh-CN" altLang="en-US" sz="2000" b="1" dirty="0">
                <a:solidFill>
                  <a:srgbClr val="FF0000"/>
                </a:solidFill>
                <a:latin typeface="+mn-ea"/>
              </a:rPr>
              <a:t>国外</a:t>
            </a:r>
            <a:r>
              <a:rPr lang="en-US" altLang="zh-CN" sz="2000" b="1" dirty="0">
                <a:solidFill>
                  <a:srgbClr val="000000"/>
                </a:solidFill>
                <a:latin typeface="+mn-ea"/>
              </a:rPr>
              <a:t>GNSS</a:t>
            </a:r>
            <a:r>
              <a:rPr lang="zh-CN" altLang="en-US" sz="2000" b="1" dirty="0">
                <a:solidFill>
                  <a:srgbClr val="000000"/>
                </a:solidFill>
                <a:latin typeface="+mn-ea"/>
              </a:rPr>
              <a:t>技术自动导航研究现状</a:t>
            </a:r>
            <a:endParaRPr lang="en-US" altLang="zh-CN" sz="2000" b="1" dirty="0">
              <a:solidFill>
                <a:srgbClr val="000000"/>
              </a:solidFill>
              <a:latin typeface="+mn-ea"/>
            </a:endParaRPr>
          </a:p>
          <a:p>
            <a:r>
              <a:rPr lang="en-US" altLang="zh-CN" sz="2000" b="1" dirty="0">
                <a:solidFill>
                  <a:srgbClr val="000000"/>
                </a:solidFill>
                <a:latin typeface="+mn-ea"/>
              </a:rPr>
              <a:t>——</a:t>
            </a:r>
            <a:r>
              <a:rPr lang="zh-CN" altLang="en-US" sz="2000" dirty="0">
                <a:solidFill>
                  <a:srgbClr val="000000"/>
                </a:solidFill>
                <a:latin typeface="+mj-ea"/>
                <a:cs typeface="Times New Roman" panose="02020603050405020304" pitchFamily="18" charset="0"/>
              </a:rPr>
              <a:t>只基于</a:t>
            </a:r>
            <a:r>
              <a:rPr lang="en-US" altLang="zh-CN" sz="2000" dirty="0">
                <a:solidFill>
                  <a:srgbClr val="000000"/>
                </a:solidFill>
                <a:latin typeface="+mj-ea"/>
                <a:cs typeface="Times New Roman" panose="02020603050405020304" pitchFamily="18" charset="0"/>
              </a:rPr>
              <a:t>GNSS</a:t>
            </a:r>
            <a:r>
              <a:rPr lang="zh-CN" altLang="en-US" sz="2000" dirty="0">
                <a:solidFill>
                  <a:srgbClr val="000000"/>
                </a:solidFill>
                <a:latin typeface="+mj-ea"/>
                <a:cs typeface="Times New Roman" panose="02020603050405020304" pitchFamily="18" charset="0"/>
              </a:rPr>
              <a:t>技术自动导航的农机应用已相对成熟</a:t>
            </a:r>
            <a:endParaRPr lang="zh-CN" altLang="en-US" sz="2000" b="1" dirty="0">
              <a:latin typeface="+mn-ea"/>
            </a:endParaRPr>
          </a:p>
        </p:txBody>
      </p:sp>
      <p:sp>
        <p:nvSpPr>
          <p:cNvPr id="18" name="文本框 17">
            <a:extLst>
              <a:ext uri="{FF2B5EF4-FFF2-40B4-BE49-F238E27FC236}">
                <a16:creationId xmlns:a16="http://schemas.microsoft.com/office/drawing/2014/main" id="{384D3F56-B4ED-4D15-A77F-2D81FED27A90}"/>
              </a:ext>
            </a:extLst>
          </p:cNvPr>
          <p:cNvSpPr txBox="1"/>
          <p:nvPr/>
        </p:nvSpPr>
        <p:spPr>
          <a:xfrm>
            <a:off x="1809551" y="5467642"/>
            <a:ext cx="654517" cy="646331"/>
          </a:xfrm>
          <a:prstGeom prst="rect">
            <a:avLst/>
          </a:prstGeom>
          <a:solidFill>
            <a:srgbClr val="C0DFE9"/>
          </a:solidFill>
        </p:spPr>
        <p:txBody>
          <a:bodyPr wrap="square" rtlCol="0">
            <a:spAutoFit/>
          </a:bodyPr>
          <a:lstStyle/>
          <a:p>
            <a:r>
              <a:rPr lang="zh-CN" altLang="en-US" b="1" dirty="0"/>
              <a:t>结合</a:t>
            </a:r>
            <a:r>
              <a:rPr lang="en-US" altLang="zh-CN" b="1" dirty="0"/>
              <a:t>IMU</a:t>
            </a:r>
            <a:endParaRPr lang="zh-CN" altLang="en-US" b="1" dirty="0"/>
          </a:p>
        </p:txBody>
      </p:sp>
      <p:sp>
        <p:nvSpPr>
          <p:cNvPr id="19" name="文本框 18">
            <a:extLst>
              <a:ext uri="{FF2B5EF4-FFF2-40B4-BE49-F238E27FC236}">
                <a16:creationId xmlns:a16="http://schemas.microsoft.com/office/drawing/2014/main" id="{C1A27826-AF20-452F-8E6A-0965C1C9A825}"/>
              </a:ext>
            </a:extLst>
          </p:cNvPr>
          <p:cNvSpPr txBox="1"/>
          <p:nvPr/>
        </p:nvSpPr>
        <p:spPr>
          <a:xfrm>
            <a:off x="6179422" y="5467642"/>
            <a:ext cx="654517" cy="646331"/>
          </a:xfrm>
          <a:prstGeom prst="rect">
            <a:avLst/>
          </a:prstGeom>
          <a:solidFill>
            <a:srgbClr val="C0DFE9"/>
          </a:solidFill>
        </p:spPr>
        <p:txBody>
          <a:bodyPr wrap="square" rtlCol="0">
            <a:spAutoFit/>
          </a:bodyPr>
          <a:lstStyle/>
          <a:p>
            <a:r>
              <a:rPr lang="zh-CN" altLang="en-US" b="1" dirty="0"/>
              <a:t>结合视觉</a:t>
            </a:r>
          </a:p>
        </p:txBody>
      </p:sp>
      <p:sp>
        <p:nvSpPr>
          <p:cNvPr id="20" name="文本框 19">
            <a:extLst>
              <a:ext uri="{FF2B5EF4-FFF2-40B4-BE49-F238E27FC236}">
                <a16:creationId xmlns:a16="http://schemas.microsoft.com/office/drawing/2014/main" id="{7830DBBE-DCE1-42E7-AD4C-456875BC112B}"/>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Tree>
    <p:extLst>
      <p:ext uri="{BB962C8B-B14F-4D97-AF65-F5344CB8AC3E}">
        <p14:creationId xmlns:p14="http://schemas.microsoft.com/office/powerpoint/2010/main" val="918917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990028" y="266857"/>
            <a:ext cx="5452991" cy="545534"/>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2800" b="1" dirty="0">
                <a:solidFill>
                  <a:srgbClr val="152E52"/>
                </a:solidFill>
                <a:ea typeface="+mj-ea"/>
              </a:rPr>
              <a:t>研究背景</a:t>
            </a:r>
            <a:r>
              <a:rPr lang="en-US" altLang="zh-CN" sz="2800" b="1" dirty="0">
                <a:solidFill>
                  <a:srgbClr val="152E52"/>
                </a:solidFill>
                <a:ea typeface="+mj-ea"/>
              </a:rPr>
              <a:t>-</a:t>
            </a:r>
            <a:r>
              <a:rPr lang="en-US" altLang="zh-CN" sz="2800" b="1" dirty="0">
                <a:solidFill>
                  <a:srgbClr val="0070C0"/>
                </a:solidFill>
                <a:ea typeface="+mj-ea"/>
              </a:rPr>
              <a:t>GNSS</a:t>
            </a:r>
            <a:r>
              <a:rPr lang="zh-CN" altLang="en-US" sz="2800" b="1" dirty="0">
                <a:solidFill>
                  <a:srgbClr val="0070C0"/>
                </a:solidFill>
                <a:ea typeface="+mj-ea"/>
              </a:rPr>
              <a:t>技术导航现状</a:t>
            </a:r>
            <a:endParaRPr lang="en-US" altLang="zh-CN" sz="2800" b="1" dirty="0">
              <a:solidFill>
                <a:srgbClr val="0070C0"/>
              </a:solidFill>
              <a:ea typeface="+mj-ea"/>
            </a:endParaRPr>
          </a:p>
        </p:txBody>
      </p:sp>
      <p:sp>
        <p:nvSpPr>
          <p:cNvPr id="7" name="矩形 6">
            <a:extLst>
              <a:ext uri="{FF2B5EF4-FFF2-40B4-BE49-F238E27FC236}">
                <a16:creationId xmlns:a16="http://schemas.microsoft.com/office/drawing/2014/main" id="{61C71A0D-AE83-42AF-BCEE-EAAB41944897}"/>
              </a:ext>
            </a:extLst>
          </p:cNvPr>
          <p:cNvSpPr/>
          <p:nvPr/>
        </p:nvSpPr>
        <p:spPr>
          <a:xfrm>
            <a:off x="1534361" y="5190643"/>
            <a:ext cx="9123279" cy="1200329"/>
          </a:xfrm>
          <a:prstGeom prst="rect">
            <a:avLst/>
          </a:prstGeom>
        </p:spPr>
        <p:txBody>
          <a:bodyPr wrap="square">
            <a:spAutoFit/>
          </a:bodyPr>
          <a:lstStyle/>
          <a:p>
            <a:r>
              <a:rPr lang="zh-CN" altLang="en-US" dirty="0"/>
              <a:t>目前，国内农业领域使用的</a:t>
            </a:r>
            <a:r>
              <a:rPr lang="en-US" altLang="zh-CN" dirty="0"/>
              <a:t>RTK-GPS</a:t>
            </a:r>
            <a:r>
              <a:rPr lang="zh-CN" altLang="en-US" dirty="0"/>
              <a:t>模块</a:t>
            </a:r>
            <a:r>
              <a:rPr lang="zh-CN" altLang="en-US" dirty="0">
                <a:solidFill>
                  <a:srgbClr val="FF0000"/>
                </a:solidFill>
              </a:rPr>
              <a:t>多引自国外</a:t>
            </a:r>
            <a:r>
              <a:rPr lang="zh-CN" altLang="en-US" dirty="0"/>
              <a:t>，成本较低的也要</a:t>
            </a:r>
            <a:r>
              <a:rPr lang="zh-CN" altLang="en-US" dirty="0">
                <a:solidFill>
                  <a:srgbClr val="FF0000"/>
                </a:solidFill>
              </a:rPr>
              <a:t>几万元</a:t>
            </a:r>
            <a:r>
              <a:rPr lang="zh-CN" altLang="en-US" dirty="0"/>
              <a:t>，且存在定位</a:t>
            </a:r>
            <a:r>
              <a:rPr lang="zh-CN" altLang="en-US" dirty="0">
                <a:solidFill>
                  <a:srgbClr val="FF0000"/>
                </a:solidFill>
              </a:rPr>
              <a:t>精度低、传输距离短</a:t>
            </a:r>
            <a:r>
              <a:rPr lang="zh-CN" altLang="en-US" dirty="0"/>
              <a:t>的问题，同时基于</a:t>
            </a:r>
            <a:r>
              <a:rPr lang="en-US" altLang="zh-CN" dirty="0"/>
              <a:t>RTK-GPS</a:t>
            </a:r>
            <a:r>
              <a:rPr lang="zh-CN" altLang="en-US" dirty="0"/>
              <a:t>的导航系统的研究多停留在</a:t>
            </a:r>
            <a:r>
              <a:rPr lang="zh-CN" altLang="en-US" dirty="0">
                <a:solidFill>
                  <a:srgbClr val="FF0000"/>
                </a:solidFill>
              </a:rPr>
              <a:t>理论阶段</a:t>
            </a:r>
            <a:r>
              <a:rPr lang="zh-CN" altLang="en-US" dirty="0"/>
              <a:t>或</a:t>
            </a:r>
            <a:r>
              <a:rPr lang="zh-CN" altLang="en-US" dirty="0">
                <a:solidFill>
                  <a:srgbClr val="FF0000"/>
                </a:solidFill>
              </a:rPr>
              <a:t>实验模拟</a:t>
            </a:r>
            <a:r>
              <a:rPr lang="zh-CN" altLang="en-US" dirty="0"/>
              <a:t>阶段，能够实际投入田间作业的实物较少，因此国内这方面的应用还处于</a:t>
            </a:r>
            <a:r>
              <a:rPr lang="zh-CN" altLang="en-US" dirty="0">
                <a:solidFill>
                  <a:srgbClr val="FF0000"/>
                </a:solidFill>
              </a:rPr>
              <a:t>起步</a:t>
            </a:r>
            <a:r>
              <a:rPr lang="zh-CN" altLang="en-US" dirty="0"/>
              <a:t>阶段，如何设计低成本高精度易操作的</a:t>
            </a:r>
            <a:r>
              <a:rPr lang="en-US" altLang="zh-CN" dirty="0"/>
              <a:t>RTK-GPS</a:t>
            </a:r>
            <a:r>
              <a:rPr lang="zh-CN" altLang="en-US" dirty="0"/>
              <a:t>自动导航系统很有必要。</a:t>
            </a:r>
          </a:p>
        </p:txBody>
      </p:sp>
      <p:sp>
        <p:nvSpPr>
          <p:cNvPr id="15" name="矩形 14">
            <a:extLst>
              <a:ext uri="{FF2B5EF4-FFF2-40B4-BE49-F238E27FC236}">
                <a16:creationId xmlns:a16="http://schemas.microsoft.com/office/drawing/2014/main" id="{21A77DAE-88E8-45F8-986D-327163EDA1BD}"/>
              </a:ext>
            </a:extLst>
          </p:cNvPr>
          <p:cNvSpPr/>
          <p:nvPr/>
        </p:nvSpPr>
        <p:spPr>
          <a:xfrm>
            <a:off x="1485223" y="1067192"/>
            <a:ext cx="5663025" cy="707886"/>
          </a:xfrm>
          <a:prstGeom prst="rect">
            <a:avLst/>
          </a:prstGeom>
        </p:spPr>
        <p:txBody>
          <a:bodyPr wrap="none">
            <a:spAutoFit/>
          </a:bodyPr>
          <a:lstStyle/>
          <a:p>
            <a:r>
              <a:rPr lang="zh-CN" altLang="en-US" sz="2000" b="1" dirty="0">
                <a:solidFill>
                  <a:srgbClr val="FF0000"/>
                </a:solidFill>
                <a:latin typeface="+mn-ea"/>
              </a:rPr>
              <a:t>国内</a:t>
            </a:r>
            <a:r>
              <a:rPr lang="en-US" altLang="zh-CN" sz="2000" b="1" dirty="0">
                <a:solidFill>
                  <a:srgbClr val="000000"/>
                </a:solidFill>
                <a:latin typeface="+mn-ea"/>
              </a:rPr>
              <a:t>GNSS</a:t>
            </a:r>
            <a:r>
              <a:rPr lang="zh-CN" altLang="en-US" sz="2000" b="1" dirty="0">
                <a:solidFill>
                  <a:srgbClr val="000000"/>
                </a:solidFill>
                <a:latin typeface="+mn-ea"/>
              </a:rPr>
              <a:t>技术自动导航研究现状</a:t>
            </a:r>
            <a:endParaRPr lang="en-US" altLang="zh-CN" sz="2000" b="1" dirty="0">
              <a:solidFill>
                <a:srgbClr val="000000"/>
              </a:solidFill>
              <a:latin typeface="+mn-ea"/>
            </a:endParaRPr>
          </a:p>
          <a:p>
            <a:r>
              <a:rPr lang="en-US" altLang="zh-CN" sz="2000" b="1" dirty="0">
                <a:solidFill>
                  <a:srgbClr val="000000"/>
                </a:solidFill>
                <a:latin typeface="+mn-ea"/>
              </a:rPr>
              <a:t>——</a:t>
            </a:r>
            <a:r>
              <a:rPr lang="en-US" altLang="zh-CN" sz="2000" dirty="0">
                <a:solidFill>
                  <a:srgbClr val="000000"/>
                </a:solidFill>
                <a:latin typeface="+mj-ea"/>
                <a:cs typeface="Times New Roman" panose="02020603050405020304" pitchFamily="18" charset="0"/>
              </a:rPr>
              <a:t>RTK-GPS</a:t>
            </a:r>
            <a:r>
              <a:rPr lang="zh-CN" altLang="en-US" sz="2000" dirty="0">
                <a:solidFill>
                  <a:srgbClr val="000000"/>
                </a:solidFill>
                <a:latin typeface="+mj-ea"/>
                <a:cs typeface="Times New Roman" panose="02020603050405020304" pitchFamily="18" charset="0"/>
              </a:rPr>
              <a:t>在农业领域的应用尚处于探索阶段</a:t>
            </a:r>
            <a:endParaRPr lang="zh-CN" altLang="en-US" sz="2000" b="1" dirty="0">
              <a:latin typeface="+mn-ea"/>
            </a:endParaRPr>
          </a:p>
        </p:txBody>
      </p:sp>
      <p:graphicFrame>
        <p:nvGraphicFramePr>
          <p:cNvPr id="4" name="图示 3">
            <a:extLst>
              <a:ext uri="{FF2B5EF4-FFF2-40B4-BE49-F238E27FC236}">
                <a16:creationId xmlns:a16="http://schemas.microsoft.com/office/drawing/2014/main" id="{4E0EC620-5BEB-428D-BF7A-0B7E323D626A}"/>
              </a:ext>
            </a:extLst>
          </p:cNvPr>
          <p:cNvGraphicFramePr/>
          <p:nvPr>
            <p:extLst>
              <p:ext uri="{D42A27DB-BD31-4B8C-83A1-F6EECF244321}">
                <p14:modId xmlns:p14="http://schemas.microsoft.com/office/powerpoint/2010/main" val="1727850462"/>
              </p:ext>
            </p:extLst>
          </p:nvPr>
        </p:nvGraphicFramePr>
        <p:xfrm>
          <a:off x="1485222" y="2076792"/>
          <a:ext cx="9295072" cy="30016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文本框 12">
            <a:extLst>
              <a:ext uri="{FF2B5EF4-FFF2-40B4-BE49-F238E27FC236}">
                <a16:creationId xmlns:a16="http://schemas.microsoft.com/office/drawing/2014/main" id="{96307647-C8A5-4376-AF97-490E40FD2B3A}"/>
              </a:ext>
            </a:extLst>
          </p:cNvPr>
          <p:cNvSpPr txBox="1"/>
          <p:nvPr/>
        </p:nvSpPr>
        <p:spPr>
          <a:xfrm>
            <a:off x="1990028" y="723574"/>
            <a:ext cx="8052820" cy="31925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400" dirty="0">
                <a:solidFill>
                  <a:schemeClr val="bg1">
                    <a:lumMod val="65000"/>
                  </a:schemeClr>
                </a:solidFill>
                <a:latin typeface="+mj-ea"/>
                <a:ea typeface="+mj-ea"/>
              </a:rPr>
              <a:t>Research background</a:t>
            </a:r>
          </a:p>
        </p:txBody>
      </p:sp>
    </p:spTree>
    <p:extLst>
      <p:ext uri="{BB962C8B-B14F-4D97-AF65-F5344CB8AC3E}">
        <p14:creationId xmlns:p14="http://schemas.microsoft.com/office/powerpoint/2010/main" val="1935861548"/>
      </p:ext>
    </p:extLst>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41B7D0"/>
      </a:accent1>
      <a:accent2>
        <a:srgbClr val="0187AC"/>
      </a:accent2>
      <a:accent3>
        <a:srgbClr val="1AA4BE"/>
      </a:accent3>
      <a:accent4>
        <a:srgbClr val="52C3CB"/>
      </a:accent4>
      <a:accent5>
        <a:srgbClr val="42BDC6"/>
      </a:accent5>
      <a:accent6>
        <a:srgbClr val="168EA6"/>
      </a:accent6>
      <a:hlink>
        <a:srgbClr val="41B7D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41B7D0"/>
    </a:accent1>
    <a:accent2>
      <a:srgbClr val="0187AC"/>
    </a:accent2>
    <a:accent3>
      <a:srgbClr val="1AA4BE"/>
    </a:accent3>
    <a:accent4>
      <a:srgbClr val="52C3CB"/>
    </a:accent4>
    <a:accent5>
      <a:srgbClr val="42BDC6"/>
    </a:accent5>
    <a:accent6>
      <a:srgbClr val="168EA6"/>
    </a:accent6>
    <a:hlink>
      <a:srgbClr val="41B7D0"/>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2062</TotalTime>
  <Words>4053</Words>
  <Application>Microsoft Office PowerPoint</Application>
  <PresentationFormat>宽屏</PresentationFormat>
  <Paragraphs>192</Paragraphs>
  <Slides>18</Slides>
  <Notes>9</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18</vt:i4>
      </vt:variant>
    </vt:vector>
  </HeadingPairs>
  <TitlesOfParts>
    <vt:vector size="27" baseType="lpstr">
      <vt:lpstr>Microsoft YaHei UI</vt:lpstr>
      <vt:lpstr>等线</vt:lpstr>
      <vt:lpstr>黑体</vt:lpstr>
      <vt:lpstr>微软雅黑</vt:lpstr>
      <vt:lpstr>Arial</vt:lpstr>
      <vt:lpstr>Calibri</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陈 海</cp:lastModifiedBy>
  <cp:revision>354</cp:revision>
  <dcterms:created xsi:type="dcterms:W3CDTF">2017-06-22T13:04:00Z</dcterms:created>
  <dcterms:modified xsi:type="dcterms:W3CDTF">2018-07-27T14:50:44Z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2052-10.1.0.6554</vt:lpwstr>
  </property>
</Properties>
</file>

<file path=docProps/thumbnail.jpeg>
</file>